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42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6224214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>
            <a:spLocks noGrp="1"/>
          </p:cNvSpPr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2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itle 1"/>
          <p:cNvSpPr txBox="1">
            <a:spLocks noGrp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  <a:prstGeom prst="rect">
            <a:avLst/>
          </a:prstGeom>
        </p:spPr>
        <p:txBody>
          <a:bodyPr/>
          <a:lstStyle/>
          <a:p>
            <a:pPr>
              <a:defRPr sz="4500"/>
            </a:pPr>
            <a:r>
              <a:t>Seed Management: </a:t>
            </a:r>
            <a:br/>
            <a:r>
              <a:t>Natural Farming</a:t>
            </a:r>
          </a:p>
        </p:txBody>
      </p:sp>
      <p:sp>
        <p:nvSpPr>
          <p:cNvPr id="113" name="Subtitle 2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877823">
              <a:lnSpc>
                <a:spcPct val="80000"/>
              </a:lnSpc>
              <a:spcBef>
                <a:spcPts val="600"/>
              </a:spcBef>
              <a:defRPr sz="2592"/>
            </a:pPr>
            <a:r>
              <a:t>Master Trainers Training  MANAGE 5-9 April 2022</a:t>
            </a:r>
          </a:p>
          <a:p>
            <a:pPr defTabSz="877823">
              <a:lnSpc>
                <a:spcPct val="80000"/>
              </a:lnSpc>
              <a:spcBef>
                <a:spcPts val="400"/>
              </a:spcBef>
              <a:defRPr sz="1824" b="1">
                <a:solidFill>
                  <a:srgbClr val="000000"/>
                </a:solidFill>
              </a:defRPr>
            </a:pPr>
            <a:endParaRPr/>
          </a:p>
          <a:p>
            <a:pPr defTabSz="877823">
              <a:lnSpc>
                <a:spcPct val="80000"/>
              </a:lnSpc>
              <a:spcBef>
                <a:spcPts val="400"/>
              </a:spcBef>
              <a:defRPr sz="1824" b="1">
                <a:solidFill>
                  <a:srgbClr val="000000"/>
                </a:solidFill>
              </a:defRPr>
            </a:pPr>
            <a:endParaRPr/>
          </a:p>
          <a:p>
            <a:pPr defTabSz="877823">
              <a:lnSpc>
                <a:spcPct val="80000"/>
              </a:lnSpc>
              <a:spcBef>
                <a:spcPts val="300"/>
              </a:spcBef>
              <a:defRPr sz="1536" b="1">
                <a:solidFill>
                  <a:srgbClr val="000000"/>
                </a:solidFill>
              </a:defRPr>
            </a:pPr>
            <a:r>
              <a:t>-Dr KS Varaprasad</a:t>
            </a:r>
            <a:endParaRPr sz="1727"/>
          </a:p>
          <a:p>
            <a:pPr defTabSz="877823">
              <a:lnSpc>
                <a:spcPct val="80000"/>
              </a:lnSpc>
              <a:spcBef>
                <a:spcPts val="300"/>
              </a:spcBef>
              <a:defRPr sz="1536">
                <a:solidFill>
                  <a:srgbClr val="000000"/>
                </a:solidFill>
              </a:defRPr>
            </a:pPr>
            <a:r>
              <a:t>Sr Consultant, RRA N &amp; RySS</a:t>
            </a:r>
          </a:p>
        </p:txBody>
      </p:sp>
      <p:grpSp>
        <p:nvGrpSpPr>
          <p:cNvPr id="116" name="Picture 59"/>
          <p:cNvGrpSpPr/>
          <p:nvPr/>
        </p:nvGrpSpPr>
        <p:grpSpPr>
          <a:xfrm>
            <a:off x="8458200" y="6019799"/>
            <a:ext cx="685800" cy="762001"/>
            <a:chOff x="0" y="0"/>
            <a:chExt cx="685800" cy="761999"/>
          </a:xfrm>
        </p:grpSpPr>
        <p:sp>
          <p:nvSpPr>
            <p:cNvPr id="114" name="Rectangle"/>
            <p:cNvSpPr/>
            <p:nvPr/>
          </p:nvSpPr>
          <p:spPr>
            <a:xfrm>
              <a:off x="0" y="23406"/>
              <a:ext cx="685800" cy="738594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pic>
          <p:nvPicPr>
            <p:cNvPr id="115" name="image2.png" descr="image2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-1"/>
              <a:ext cx="685800" cy="7385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Marketing and Monitoring </a:t>
            </a:r>
          </a:p>
        </p:txBody>
      </p:sp>
      <p:sp>
        <p:nvSpPr>
          <p:cNvPr id="169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indent="-342900" algn="just">
              <a:spcBef>
                <a:spcPts val="500"/>
              </a:spcBef>
              <a:defRPr sz="2600"/>
            </a:pPr>
            <a:endParaRPr/>
          </a:p>
          <a:p>
            <a:pPr marL="342900" indent="-342900" algn="just">
              <a:spcBef>
                <a:spcPts val="500"/>
              </a:spcBef>
              <a:defRPr sz="2600"/>
            </a:pPr>
            <a:r>
              <a:t>Marketing is regulated for unauthorized (unregistered) sales in the State</a:t>
            </a:r>
            <a:endParaRPr>
              <a:uFill>
                <a:solidFill>
                  <a:srgbClr val="0069D9"/>
                </a:solidFill>
              </a:uFill>
            </a:endParaRPr>
          </a:p>
          <a:p>
            <a:pPr marL="342900" indent="-342900" algn="just" defTabSz="457200">
              <a:lnSpc>
                <a:spcPts val="4300"/>
              </a:lnSpc>
              <a:spcBef>
                <a:spcPts val="0"/>
              </a:spcBef>
              <a:defRPr sz="2600">
                <a:uFill>
                  <a:solidFill>
                    <a:srgbClr val="0069D9"/>
                  </a:solidFill>
                </a:uFill>
              </a:defRPr>
            </a:pPr>
            <a:r>
              <a:t>All notified varieties are liable to be monitored under the Seed Act 1966. Registered owners have rights to complain against misuse or sale. </a:t>
            </a:r>
          </a:p>
          <a:p>
            <a:pPr marL="342900" indent="-342900" algn="just" defTabSz="457200">
              <a:lnSpc>
                <a:spcPts val="4500"/>
              </a:lnSpc>
              <a:spcBef>
                <a:spcPts val="0"/>
              </a:spcBef>
              <a:defRPr sz="2600">
                <a:uFill>
                  <a:solidFill>
                    <a:srgbClr val="0069D9"/>
                  </a:solidFill>
                </a:uFill>
              </a:defRPr>
            </a:pPr>
            <a:r>
              <a:t>FVs / LRs: No monitoring mechanism for seed quality and standards</a:t>
            </a:r>
          </a:p>
        </p:txBody>
      </p:sp>
      <p:grpSp>
        <p:nvGrpSpPr>
          <p:cNvPr id="172" name="Picture 59"/>
          <p:cNvGrpSpPr/>
          <p:nvPr/>
        </p:nvGrpSpPr>
        <p:grpSpPr>
          <a:xfrm>
            <a:off x="8458200" y="6019799"/>
            <a:ext cx="685800" cy="762001"/>
            <a:chOff x="0" y="0"/>
            <a:chExt cx="685800" cy="761999"/>
          </a:xfrm>
        </p:grpSpPr>
        <p:sp>
          <p:nvSpPr>
            <p:cNvPr id="170" name="Rectangle"/>
            <p:cNvSpPr/>
            <p:nvPr/>
          </p:nvSpPr>
          <p:spPr>
            <a:xfrm>
              <a:off x="0" y="23406"/>
              <a:ext cx="685800" cy="738594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pic>
          <p:nvPicPr>
            <p:cNvPr id="171" name="image2.png" descr="image2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-1"/>
              <a:ext cx="685800" cy="7385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itle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32104">
              <a:defRPr sz="3549"/>
            </a:lvl1pPr>
          </a:lstStyle>
          <a:p>
            <a:r>
              <a:t>Rice Landraces From High Altitude Areas</a:t>
            </a:r>
          </a:p>
        </p:txBody>
      </p:sp>
      <p:pic>
        <p:nvPicPr>
          <p:cNvPr id="175" name="Google Shape;117;p21" descr="Google Shape;117;p2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1" y="1600200"/>
            <a:ext cx="3810001" cy="411907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Google Shape;118;p21" descr="Google Shape;118;p2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13228" y="2341661"/>
            <a:ext cx="4173572" cy="314473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9" name="Picture 59"/>
          <p:cNvGrpSpPr/>
          <p:nvPr/>
        </p:nvGrpSpPr>
        <p:grpSpPr>
          <a:xfrm>
            <a:off x="8458200" y="6019799"/>
            <a:ext cx="685800" cy="762001"/>
            <a:chOff x="0" y="0"/>
            <a:chExt cx="685800" cy="761999"/>
          </a:xfrm>
        </p:grpSpPr>
        <p:sp>
          <p:nvSpPr>
            <p:cNvPr id="177" name="Rectangle"/>
            <p:cNvSpPr/>
            <p:nvPr/>
          </p:nvSpPr>
          <p:spPr>
            <a:xfrm>
              <a:off x="0" y="23406"/>
              <a:ext cx="685800" cy="738594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pic>
          <p:nvPicPr>
            <p:cNvPr id="178" name="image2.png" descr="image2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"/>
              <a:ext cx="685800" cy="7385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itle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t>Rice Landraces From Different Parts of India</a:t>
            </a:r>
          </a:p>
        </p:txBody>
      </p:sp>
      <p:graphicFrame>
        <p:nvGraphicFramePr>
          <p:cNvPr id="182" name="Table 7"/>
          <p:cNvGraphicFramePr/>
          <p:nvPr/>
        </p:nvGraphicFramePr>
        <p:xfrm>
          <a:off x="228600" y="1397000"/>
          <a:ext cx="8763000" cy="5308600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914400"/>
                <a:gridCol w="1371600"/>
                <a:gridCol w="6477000"/>
              </a:tblGrid>
              <a:tr h="627103">
                <a:tc>
                  <a:txBody>
                    <a:bodyPr/>
                    <a:lstStyle/>
                    <a:p>
                      <a:pPr algn="ctr" defTabSz="12192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292B2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State</a:t>
                      </a:r>
                    </a:p>
                  </a:txBody>
                  <a:tcPr marL="88900" marR="88900" marT="88900" marB="88900" anchor="ctr" horzOverflow="overflow"/>
                </a:tc>
                <a:tc>
                  <a:txBody>
                    <a:bodyPr/>
                    <a:lstStyle/>
                    <a:p>
                      <a:pPr algn="ctr" defTabSz="12192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292B2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Landraces</a:t>
                      </a:r>
                    </a:p>
                  </a:txBody>
                  <a:tcPr marL="88900" marR="88900" marT="88900" marB="88900" anchor="ctr" horzOverflow="overflow"/>
                </a:tc>
                <a:tc>
                  <a:txBody>
                    <a:bodyPr/>
                    <a:lstStyle/>
                    <a:p>
                      <a:pPr algn="ctr" defTabSz="12192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292B2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Special remarks</a:t>
                      </a:r>
                    </a:p>
                  </a:txBody>
                  <a:tcPr marL="88900" marR="88900" marT="88900" marB="88900" anchor="ctr" horzOverflow="overflow"/>
                </a:tc>
              </a:tr>
              <a:tr h="4681497">
                <a:tc>
                  <a:txBody>
                    <a:bodyPr/>
                    <a:lstStyle/>
                    <a:p>
                      <a:pPr algn="l">
                        <a:def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Himachal Pradesh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 defTabSz="1219200">
                        <a:lnSpc>
                          <a:spcPct val="200000"/>
                        </a:lnSpc>
                        <a:def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Chuhartu</a:t>
                      </a:r>
                    </a:p>
                    <a:p>
                      <a:pPr algn="l" defTabSz="1219200">
                        <a:lnSpc>
                          <a:spcPct val="200000"/>
                        </a:lnSpc>
                        <a:def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Karad </a:t>
                      </a:r>
                    </a:p>
                    <a:p>
                      <a:pPr algn="l" defTabSz="1219200">
                        <a:lnSpc>
                          <a:spcPct val="200000"/>
                        </a:lnSpc>
                        <a:def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Sukara</a:t>
                      </a:r>
                    </a:p>
                    <a:p>
                      <a:pPr algn="l" defTabSz="1219200">
                        <a:lnSpc>
                          <a:spcPct val="200000"/>
                        </a:lnSpc>
                        <a:def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Katheri</a:t>
                      </a:r>
                    </a:p>
                    <a:p>
                      <a:pPr algn="l" defTabSz="1219200">
                        <a:lnSpc>
                          <a:spcPct val="200000"/>
                        </a:lnSpc>
                        <a:def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Begumi</a:t>
                      </a:r>
                    </a:p>
                    <a:p>
                      <a:pPr algn="l" defTabSz="1219200">
                        <a:lnSpc>
                          <a:spcPct val="200000"/>
                        </a:lnSpc>
                        <a:def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Kalafulpatash</a:t>
                      </a:r>
                    </a:p>
                    <a:p>
                      <a:pPr algn="l" defTabSz="1219200">
                        <a:lnSpc>
                          <a:spcPct val="200000"/>
                        </a:lnSpc>
                        <a:def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Lal Basmati</a:t>
                      </a:r>
                    </a:p>
                    <a:p>
                      <a:pPr algn="l" defTabSz="1219200">
                        <a:lnSpc>
                          <a:spcPct val="200000"/>
                        </a:lnSpc>
                        <a:def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Himtu</a:t>
                      </a:r>
                    </a:p>
                    <a:p>
                      <a:pPr algn="l" defTabSz="1219200">
                        <a:lnSpc>
                          <a:spcPct val="200000"/>
                        </a:lnSpc>
                        <a:def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Bohana dhan</a:t>
                      </a:r>
                    </a:p>
                    <a:p>
                      <a:pPr algn="l" defTabSz="1219200">
                        <a:lnSpc>
                          <a:spcPct val="200000"/>
                        </a:lnSpc>
                        <a:def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Jhini</a:t>
                      </a:r>
                    </a:p>
                    <a:p>
                      <a:pPr algn="l" defTabSz="1219200">
                        <a:lnSpc>
                          <a:spcPct val="200000"/>
                        </a:lnSpc>
                        <a:def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Ramjawain</a:t>
                      </a:r>
                    </a:p>
                    <a:p>
                      <a:pPr algn="l" defTabSz="1219200">
                        <a:lnSpc>
                          <a:spcPct val="200000"/>
                        </a:lnSpc>
                        <a:def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Rangdi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547913" indent="-408213" algn="l" defTabSz="1219200">
                        <a:buClr>
                          <a:srgbClr val="000000"/>
                        </a:buClr>
                        <a:buSzPts val="1600"/>
                        <a:buFont typeface="Times New Roman"/>
                        <a:buChar char="●"/>
                        <a:defRPr sz="1600"/>
                      </a:pPr>
                      <a:r>
                        <a:t>Red aleurone</a:t>
                      </a:r>
                    </a:p>
                    <a:p>
                      <a:pPr marL="547913" indent="-408213" algn="l" defTabSz="1219200">
                        <a:buClr>
                          <a:srgbClr val="000000"/>
                        </a:buClr>
                        <a:buSzPts val="1600"/>
                        <a:buFont typeface="Times New Roman"/>
                        <a:buChar char="●"/>
                        <a:defRPr sz="1600"/>
                      </a:pPr>
                      <a:r>
                        <a:t>Red aleurone, field resistant to disease and insects, drought tolerant, karad means very hardy and luxuriant, white awn, 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547913" indent="-408213" algn="l" defTabSz="1219200">
                        <a:buClr>
                          <a:srgbClr val="000000"/>
                        </a:buClr>
                        <a:buSzPts val="1600"/>
                        <a:buFont typeface="Times New Roman"/>
                        <a:buChar char="●"/>
                        <a:defRPr sz="1600"/>
                      </a:pPr>
                      <a:r>
                        <a:t>Red aleurone</a:t>
                      </a:r>
                    </a:p>
                    <a:p>
                      <a:pPr marL="547913" indent="-408213" algn="l" defTabSz="1219200">
                        <a:buClr>
                          <a:srgbClr val="000000"/>
                        </a:buClr>
                        <a:buSzPts val="1600"/>
                        <a:buFont typeface="Times New Roman"/>
                        <a:buChar char="●"/>
                        <a:defRPr sz="1600"/>
                      </a:pPr>
                      <a:r>
                        <a:t>Red aleurone, aromatic, sweet, sticky rice, given to women after delivery as it is considered to restore certain internal reproductive body parts to normalcy, semi-spreading plant type, purple hull,     pink awn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547913" indent="-408213" algn="l" defTabSz="1219200">
                        <a:buClr>
                          <a:srgbClr val="000000"/>
                        </a:buClr>
                        <a:buSzPts val="1600"/>
                        <a:buFont typeface="Times New Roman"/>
                        <a:buChar char="●"/>
                        <a:defRPr sz="1600"/>
                      </a:pPr>
                      <a:r>
                        <a:t>Red aleurone, aromatic, long, fine grains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547913" indent="-408213" algn="l" defTabSz="1219200">
                        <a:buClr>
                          <a:srgbClr val="000000"/>
                        </a:buClr>
                        <a:buSzPts val="1600"/>
                        <a:buFont typeface="Times New Roman"/>
                        <a:buChar char="●"/>
                        <a:defRPr sz="1600"/>
                      </a:pPr>
                      <a:r>
                        <a:t>Aromatic, sweet grains, high swelling upon cooking, field resistant to diseases, glumes tip black, blackish purple stem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547913" indent="-408213" algn="l" defTabSz="1219200">
                        <a:buClr>
                          <a:srgbClr val="000000"/>
                        </a:buClr>
                        <a:buSzPts val="1600"/>
                        <a:buFont typeface="Times New Roman"/>
                        <a:buChar char="●"/>
                        <a:defRPr sz="1600"/>
                      </a:pPr>
                      <a:r>
                        <a:t>Aromatic, slightly red, long grains, high yield, orange-red hull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547913" indent="-408213" algn="l" defTabSz="1219200">
                        <a:buClr>
                          <a:srgbClr val="000000"/>
                        </a:buClr>
                        <a:buSzPts val="1600"/>
                        <a:buFont typeface="Times New Roman"/>
                        <a:buChar char="●"/>
                        <a:defRPr sz="1600"/>
                      </a:pPr>
                      <a:r>
                        <a:t>Sweet, slender fine grains, very early maturing, dwarf, lodging resistant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547913" indent="-408213" algn="l" defTabSz="1219200">
                        <a:buClr>
                          <a:srgbClr val="000000"/>
                        </a:buClr>
                        <a:buSzPts val="1600"/>
                        <a:buFont typeface="Times New Roman"/>
                        <a:buChar char="●"/>
                        <a:defRPr sz="1600"/>
                      </a:pPr>
                      <a:r>
                        <a:t>Bold grains, high yield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547913" indent="-408213" algn="l" defTabSz="1219200">
                        <a:buClr>
                          <a:srgbClr val="000000"/>
                        </a:buClr>
                        <a:buSzPts val="1600"/>
                        <a:buFont typeface="Times New Roman"/>
                        <a:buChar char="●"/>
                        <a:defRPr sz="1600"/>
                      </a:pPr>
                      <a:r>
                        <a:t>Sweet, bold, brownish grains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547913" indent="-408213" algn="l" defTabSz="1219200">
                        <a:buClr>
                          <a:srgbClr val="000000"/>
                        </a:buClr>
                        <a:buSzPts val="1600"/>
                        <a:buFont typeface="Times New Roman"/>
                        <a:buChar char="●"/>
                        <a:defRPr sz="1600"/>
                      </a:pPr>
                      <a:r>
                        <a:t>Sweet, long and fine grains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547913" indent="-408213" algn="l" defTabSz="1219200">
                        <a:buClr>
                          <a:srgbClr val="000000"/>
                        </a:buClr>
                        <a:buSzPts val="1600"/>
                        <a:buFont typeface="Times New Roman"/>
                        <a:buChar char="●"/>
                        <a:defRPr sz="1600"/>
                      </a:pPr>
                      <a:r>
                        <a:t>Cold tolerant, small and fine grains, non-sticky, good yield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5720" marR="45720" horzOverflow="overflow"/>
                </a:tc>
              </a:tr>
            </a:tbl>
          </a:graphicData>
        </a:graphic>
      </p:graphicFrame>
      <p:grpSp>
        <p:nvGrpSpPr>
          <p:cNvPr id="185" name="Picture 59"/>
          <p:cNvGrpSpPr/>
          <p:nvPr/>
        </p:nvGrpSpPr>
        <p:grpSpPr>
          <a:xfrm>
            <a:off x="8458200" y="6019799"/>
            <a:ext cx="685800" cy="762001"/>
            <a:chOff x="0" y="0"/>
            <a:chExt cx="685800" cy="761999"/>
          </a:xfrm>
        </p:grpSpPr>
        <p:sp>
          <p:nvSpPr>
            <p:cNvPr id="183" name="Rectangle"/>
            <p:cNvSpPr/>
            <p:nvPr/>
          </p:nvSpPr>
          <p:spPr>
            <a:xfrm>
              <a:off x="0" y="23406"/>
              <a:ext cx="685800" cy="738594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pic>
          <p:nvPicPr>
            <p:cNvPr id="184" name="image2.png" descr="image2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-1"/>
              <a:ext cx="685800" cy="7385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itle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t>Rice Landraces From Different Parts of India</a:t>
            </a:r>
          </a:p>
        </p:txBody>
      </p:sp>
      <p:graphicFrame>
        <p:nvGraphicFramePr>
          <p:cNvPr id="188" name="Table 7"/>
          <p:cNvGraphicFramePr/>
          <p:nvPr/>
        </p:nvGraphicFramePr>
        <p:xfrm>
          <a:off x="228600" y="1219200"/>
          <a:ext cx="8763001" cy="4485641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143000"/>
                <a:gridCol w="1371600"/>
                <a:gridCol w="6248401"/>
              </a:tblGrid>
              <a:tr h="755844">
                <a:tc>
                  <a:txBody>
                    <a:bodyPr/>
                    <a:lstStyle/>
                    <a:p>
                      <a:pPr algn="ctr" defTabSz="12192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292B2C"/>
                          </a:solidFill>
                        </a:rPr>
                        <a:t>State</a:t>
                      </a:r>
                    </a:p>
                  </a:txBody>
                  <a:tcPr marL="88900" marR="88900" marT="88900" marB="88900" anchor="ctr" horzOverflow="overflow"/>
                </a:tc>
                <a:tc>
                  <a:txBody>
                    <a:bodyPr/>
                    <a:lstStyle/>
                    <a:p>
                      <a:pPr algn="ctr" defTabSz="12192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292B2C"/>
                          </a:solidFill>
                        </a:rPr>
                        <a:t>Landraces</a:t>
                      </a:r>
                    </a:p>
                  </a:txBody>
                  <a:tcPr marL="88900" marR="88900" marT="88900" marB="88900" anchor="ctr" horzOverflow="overflow"/>
                </a:tc>
                <a:tc>
                  <a:txBody>
                    <a:bodyPr/>
                    <a:lstStyle/>
                    <a:p>
                      <a:pPr algn="ctr" defTabSz="12192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292B2C"/>
                          </a:solidFill>
                        </a:rPr>
                        <a:t> Special remarks</a:t>
                      </a:r>
                    </a:p>
                  </a:txBody>
                  <a:tcPr marL="88900" marR="88900" marT="88900" marB="88900" anchor="ctr" horzOverflow="overflow"/>
                </a:tc>
              </a:tr>
              <a:tr h="1666240">
                <a:tc>
                  <a:txBody>
                    <a:bodyPr/>
                    <a:lstStyle/>
                    <a:p>
                      <a:pPr algn="l" defTabSz="1219200">
                        <a:defRPr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Jammu and Kashmir</a:t>
                      </a:r>
                    </a:p>
                    <a:p>
                      <a:pPr algn="l" defTabSz="1219200">
                        <a:defRPr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88900" marR="88900" marT="88900" marB="88900" horzOverflow="overflow"/>
                </a:tc>
                <a:tc>
                  <a:txBody>
                    <a:bodyPr/>
                    <a:lstStyle/>
                    <a:p>
                      <a:pPr algn="l" defTabSz="1219200">
                        <a:defRPr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Mirzag</a:t>
                      </a:r>
                    </a:p>
                    <a:p>
                      <a:pPr algn="l" defTabSz="1219200">
                        <a:defRPr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Mushk Budji</a:t>
                      </a:r>
                    </a:p>
                  </a:txBody>
                  <a:tcPr marL="88900" marR="88900" marT="88900" marB="88900" horzOverflow="overflow"/>
                </a:tc>
                <a:tc>
                  <a:txBody>
                    <a:bodyPr/>
                    <a:lstStyle/>
                    <a:p>
                      <a:pPr marL="547913" indent="-408213" algn="l" defTabSz="1219200">
                        <a:buClr>
                          <a:srgbClr val="000000"/>
                        </a:buClr>
                        <a:buSzPts val="1800"/>
                        <a:buFont typeface="Times New Roman"/>
                        <a:buChar char="●"/>
                        <a:defRPr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Red aleurone, early maturing, high yield, better milling recovery, tolerant to lodging</a:t>
                      </a:r>
                    </a:p>
                    <a:p>
                      <a:pPr marL="547913" indent="-408213" algn="l" defTabSz="1219200">
                        <a:buClr>
                          <a:srgbClr val="000000"/>
                        </a:buClr>
                        <a:buSzPts val="1800"/>
                        <a:buFont typeface="Times New Roman"/>
                        <a:buChar char="●"/>
                        <a:defRPr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Red aleurone, bold and fine grains, cooks very good, the most popular scented rice of Kashmir valley, very costly, cooked in feasts only by rich people</a:t>
                      </a:r>
                    </a:p>
                  </a:txBody>
                  <a:tcPr marL="91425" marR="91425" marT="91425" marB="91425" horzOverflow="overflow"/>
                </a:tc>
              </a:tr>
              <a:tr h="2063556">
                <a:tc>
                  <a:txBody>
                    <a:bodyPr/>
                    <a:lstStyle/>
                    <a:p>
                      <a:pPr algn="l" defTabSz="1219200">
                        <a:defRPr sz="1800"/>
                      </a:pPr>
                      <a:r>
                        <a: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Andhra Pradesh</a:t>
                      </a:r>
                    </a:p>
                  </a:txBody>
                  <a:tcPr marL="88900" marR="88900" marT="88900" marB="88900" horzOverflow="overflow"/>
                </a:tc>
                <a:tc>
                  <a:txBody>
                    <a:bodyPr/>
                    <a:lstStyle/>
                    <a:p>
                      <a:pPr algn="l" defTabSz="1219200">
                        <a:defRPr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Chitti Muthyalu</a:t>
                      </a:r>
                    </a:p>
                    <a:p>
                      <a:pPr algn="l" defTabSz="1219200">
                        <a:defRPr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Ragalvanji</a:t>
                      </a:r>
                    </a:p>
                  </a:txBody>
                  <a:tcPr marL="88900" marR="88900" marT="88900" marB="88900" horzOverflow="overflow"/>
                </a:tc>
                <a:tc>
                  <a:txBody>
                    <a:bodyPr/>
                    <a:lstStyle/>
                    <a:p>
                      <a:pPr marL="547913" indent="-408213" algn="l" defTabSz="1219200">
                        <a:buClr>
                          <a:srgbClr val="000000"/>
                        </a:buClr>
                        <a:buSzPts val="1800"/>
                        <a:buFont typeface="Times New Roman"/>
                        <a:buChar char="●"/>
                        <a:defRPr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Aromatic, sweet, small and non-glutinous, white grains (chitti = tiny, muthyalu = pearl), landrace is in verge of extinction</a:t>
                      </a:r>
                    </a:p>
                    <a:p>
                      <a:pPr marL="547913" indent="-408213" algn="l" defTabSz="1219200">
                        <a:buClr>
                          <a:srgbClr val="000000"/>
                        </a:buClr>
                        <a:buSzPts val="1800"/>
                        <a:buFont typeface="Times New Roman"/>
                        <a:buChar char="●"/>
                        <a:defRPr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Non glutinous rice especially used in religious purpose, landrace is in verge of extinction</a:t>
                      </a:r>
                    </a:p>
                  </a:txBody>
                  <a:tcPr marL="88900" marR="88900" marT="88900" marB="88900" horzOverflow="overflow"/>
                </a:tc>
              </a:tr>
            </a:tbl>
          </a:graphicData>
        </a:graphic>
      </p:graphicFrame>
      <p:grpSp>
        <p:nvGrpSpPr>
          <p:cNvPr id="191" name="Picture 59"/>
          <p:cNvGrpSpPr/>
          <p:nvPr/>
        </p:nvGrpSpPr>
        <p:grpSpPr>
          <a:xfrm>
            <a:off x="8458200" y="6019799"/>
            <a:ext cx="685800" cy="762001"/>
            <a:chOff x="0" y="0"/>
            <a:chExt cx="685800" cy="761999"/>
          </a:xfrm>
        </p:grpSpPr>
        <p:sp>
          <p:nvSpPr>
            <p:cNvPr id="189" name="Rectangle"/>
            <p:cNvSpPr/>
            <p:nvPr/>
          </p:nvSpPr>
          <p:spPr>
            <a:xfrm>
              <a:off x="0" y="23406"/>
              <a:ext cx="685800" cy="738594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pic>
          <p:nvPicPr>
            <p:cNvPr id="190" name="image2.png" descr="image2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-1"/>
              <a:ext cx="685800" cy="7385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3" name="Table 3"/>
          <p:cNvGraphicFramePr/>
          <p:nvPr/>
        </p:nvGraphicFramePr>
        <p:xfrm>
          <a:off x="152400" y="1447800"/>
          <a:ext cx="8839202" cy="4555934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2382741"/>
                <a:gridCol w="3179859"/>
                <a:gridCol w="3276601"/>
              </a:tblGrid>
              <a:tr h="512837">
                <a:tc>
                  <a:txBody>
                    <a:bodyPr/>
                    <a:lstStyle/>
                    <a:p>
                      <a:pPr algn="ctr" defTabSz="12192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/>
                        <a:t>Ecosystem</a:t>
                      </a: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algn="ctr" defTabSz="12192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/>
                        <a:t>Old varieties</a:t>
                      </a: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algn="ctr" defTabSz="12192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/>
                        <a:t>New Varieties</a:t>
                      </a:r>
                    </a:p>
                  </a:txBody>
                  <a:tcPr marL="63500" marR="63500" marT="63500" marB="63500" horzOverflow="overflow"/>
                </a:tc>
              </a:tr>
              <a:tr h="986504">
                <a:tc>
                  <a:txBody>
                    <a:bodyPr/>
                    <a:lstStyle/>
                    <a:p>
                      <a:pPr algn="l" defTabSz="1219200">
                        <a:defRPr sz="1800"/>
                      </a:pPr>
                      <a:r>
                        <a:t>Rainfed upland 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algn="l" defTabSz="1219200">
                        <a:defRPr sz="1800"/>
                      </a:pPr>
                      <a:r>
                        <a:t>very early (up to 70 DF)</a:t>
                      </a: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algn="l" defTabSz="1219200">
                        <a:defRPr sz="1800"/>
                      </a:pPr>
                      <a:r>
                        <a:t>Heera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algn="l" defTabSz="1219200">
                        <a:defRPr sz="1800"/>
                      </a:pPr>
                      <a:r>
                        <a:t>Vandana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algn="l" defTabSz="1219200">
                        <a:defRPr sz="1800"/>
                      </a:pPr>
                      <a:r>
                        <a:t>Aditya  </a:t>
                      </a: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algn="l" defTabSz="1219200">
                        <a:defRPr sz="1800"/>
                      </a:pPr>
                      <a:r>
                        <a:t>Kalakeri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algn="l" defTabSz="1219200">
                        <a:defRPr sz="1800"/>
                      </a:pPr>
                      <a:r>
                        <a:t>Cauvery</a:t>
                      </a:r>
                    </a:p>
                  </a:txBody>
                  <a:tcPr marL="63500" marR="63500" marT="63500" marB="63500" horzOverflow="overflow"/>
                </a:tc>
              </a:tr>
              <a:tr h="786658">
                <a:tc>
                  <a:txBody>
                    <a:bodyPr/>
                    <a:lstStyle/>
                    <a:p>
                      <a:pPr algn="l" defTabSz="1219200">
                        <a:defRPr sz="1800"/>
                      </a:pPr>
                      <a:r>
                        <a:t>Rainfed upland early (71–80 DF)</a:t>
                      </a: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algn="l" defTabSz="1219200">
                        <a:defRPr sz="1800"/>
                      </a:pPr>
                      <a:r>
                        <a:t>Annada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algn="l" defTabSz="1219200">
                        <a:defRPr sz="1800"/>
                      </a:pPr>
                      <a:r>
                        <a:t>Tulasi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algn="l" defTabSz="1219200">
                        <a:defRPr sz="1800"/>
                      </a:pPr>
                      <a:r>
                        <a:t>Narendra 97</a:t>
                      </a: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algn="l" defTabSz="1219200">
                        <a:defRPr sz="1800"/>
                      </a:pPr>
                      <a:r>
                        <a:t>Waikoku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algn="l" defTabSz="1219200">
                        <a:defRPr sz="1800"/>
                      </a:pPr>
                      <a:r>
                        <a:t>Rasi/Fine Gora 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algn="l" defTabSz="1219200">
                        <a:defRPr sz="1800"/>
                      </a:pPr>
                      <a:r>
                        <a:t>Ratna</a:t>
                      </a:r>
                    </a:p>
                  </a:txBody>
                  <a:tcPr marL="63500" marR="63500" marT="63500" marB="63500" horzOverflow="overflow"/>
                </a:tc>
              </a:tr>
              <a:tr h="869818">
                <a:tc>
                  <a:txBody>
                    <a:bodyPr/>
                    <a:lstStyle/>
                    <a:p>
                      <a:pPr algn="l" defTabSz="1219200">
                        <a:defRPr sz="1800"/>
                      </a:pPr>
                      <a:r>
                        <a:t>Rainfed shallow lowland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algn="l" defTabSz="1219200">
                        <a:defRPr sz="1800"/>
                      </a:pPr>
                      <a:r>
                        <a:t>(&gt;110 DF)</a:t>
                      </a: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algn="l" defTabSz="1219200">
                        <a:defRPr sz="1800"/>
                      </a:pPr>
                      <a:r>
                        <a:t>Dhanrasi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algn="l" defTabSz="1219200">
                        <a:defRPr sz="1800"/>
                      </a:pPr>
                      <a:r>
                        <a:t>Swarna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algn="l" defTabSz="1219200">
                        <a:defRPr sz="1800"/>
                      </a:pPr>
                      <a:r>
                        <a:t>Salivahana</a:t>
                      </a: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algn="l" defTabSz="1219200">
                        <a:defRPr sz="1800"/>
                      </a:pPr>
                      <a:r>
                        <a:t>O. Rufipogon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algn="l" defTabSz="1219200">
                        <a:defRPr sz="1800"/>
                      </a:pPr>
                      <a:r>
                        <a:t>Vasistha/Mahsuri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algn="l" defTabSz="1219200">
                        <a:defRPr sz="1800"/>
                      </a:pPr>
                      <a:r>
                        <a:t>Pankaj</a:t>
                      </a:r>
                    </a:p>
                  </a:txBody>
                  <a:tcPr marL="63500" marR="63500" marT="63500" marB="63500" horzOverflow="overflow"/>
                </a:tc>
              </a:tr>
              <a:tr h="1400116">
                <a:tc>
                  <a:txBody>
                    <a:bodyPr/>
                    <a:lstStyle/>
                    <a:p>
                      <a:pPr marL="408213" indent="-268513" algn="l" defTabSz="1219200">
                        <a:defRPr sz="1800"/>
                      </a:pPr>
                      <a:r>
                        <a:t>Rainfed (late)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408213" indent="-268513" algn="l" defTabSz="1219200">
                        <a:defRPr sz="1800"/>
                      </a:pPr>
                      <a:r>
                        <a:t>(&gt;110 DF)</a:t>
                      </a: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marL="408213" indent="-268513" algn="l" defTabSz="1219200">
                        <a:defRPr sz="1800"/>
                      </a:pPr>
                      <a:r>
                        <a:t>Savithri</a:t>
                      </a:r>
                    </a:p>
                    <a:p>
                      <a:pPr marL="408213" indent="-268513" algn="l" defTabSz="1219200">
                        <a:defRPr sz="1800"/>
                      </a:pPr>
                      <a:r>
                        <a:t>Swarna</a:t>
                      </a: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marL="408213" indent="-268513" algn="l" defTabSz="1219200">
                        <a:defRPr sz="1800"/>
                      </a:pPr>
                      <a:r>
                        <a:t>Pankaj/Jagannath 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408213" indent="-268513" algn="l" defTabSz="1219200">
                        <a:defRPr sz="1800"/>
                      </a:pPr>
                      <a:r>
                        <a:t>Vasistha/Mahsuri</a:t>
                      </a:r>
                    </a:p>
                  </a:txBody>
                  <a:tcPr marL="63500" marR="63500" marT="63500" marB="63500" horzOverflow="overflow"/>
                </a:tc>
              </a:tr>
            </a:tbl>
          </a:graphicData>
        </a:graphic>
      </p:graphicFrame>
      <p:sp>
        <p:nvSpPr>
          <p:cNvPr id="194" name="Rectangle 4"/>
          <p:cNvSpPr txBox="1"/>
          <p:nvPr/>
        </p:nvSpPr>
        <p:spPr>
          <a:xfrm>
            <a:off x="380999" y="304799"/>
            <a:ext cx="8694699" cy="561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/>
            </a:lvl1pPr>
          </a:lstStyle>
          <a:p>
            <a:r>
              <a:t>Example: Rainfed Rice Ecosystem and Varieties</a:t>
            </a:r>
          </a:p>
        </p:txBody>
      </p:sp>
      <p:grpSp>
        <p:nvGrpSpPr>
          <p:cNvPr id="197" name="Picture 59"/>
          <p:cNvGrpSpPr/>
          <p:nvPr/>
        </p:nvGrpSpPr>
        <p:grpSpPr>
          <a:xfrm>
            <a:off x="8458200" y="6019799"/>
            <a:ext cx="685800" cy="762001"/>
            <a:chOff x="0" y="0"/>
            <a:chExt cx="685800" cy="761999"/>
          </a:xfrm>
        </p:grpSpPr>
        <p:sp>
          <p:nvSpPr>
            <p:cNvPr id="195" name="Rectangle"/>
            <p:cNvSpPr/>
            <p:nvPr/>
          </p:nvSpPr>
          <p:spPr>
            <a:xfrm>
              <a:off x="0" y="23406"/>
              <a:ext cx="685800" cy="738594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pic>
          <p:nvPicPr>
            <p:cNvPr id="196" name="image2.png" descr="image2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-1"/>
              <a:ext cx="685800" cy="7385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itle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t>Status of Multi-locational trial in ragi – 2021-22 (Kharif)</a:t>
            </a:r>
          </a:p>
        </p:txBody>
      </p:sp>
      <p:sp>
        <p:nvSpPr>
          <p:cNvPr id="200" name="Content Placeholder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221740" indent="-221740" algn="just" defTabSz="886966">
              <a:spcBef>
                <a:spcPts val="900"/>
              </a:spcBef>
              <a:defRPr sz="2200"/>
            </a:pPr>
            <a:r>
              <a:t>Late vegetative, panicle initiation, flowering, Physiological maturity and harvesting data collection is in progress will complete – 10.11.2021</a:t>
            </a:r>
            <a:endParaRPr sz="2400"/>
          </a:p>
          <a:p>
            <a:pPr marL="221740" indent="-221740" algn="just" defTabSz="886966">
              <a:spcBef>
                <a:spcPts val="900"/>
              </a:spcBef>
              <a:defRPr sz="2200"/>
            </a:pPr>
            <a:r>
              <a:t>Visit of Dr. Varaprasad (Chairman of Seed working group) and IIMR scientists to Koraput and Malkangiri – 09.11.2021 to 13.11.2021</a:t>
            </a:r>
          </a:p>
        </p:txBody>
      </p:sp>
      <p:pic>
        <p:nvPicPr>
          <p:cNvPr id="201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0600" y="3657600"/>
            <a:ext cx="2807557" cy="2549857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257800" y="3657600"/>
            <a:ext cx="2744486" cy="254985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5" name="Picture 59"/>
          <p:cNvGrpSpPr/>
          <p:nvPr/>
        </p:nvGrpSpPr>
        <p:grpSpPr>
          <a:xfrm>
            <a:off x="8458200" y="6019799"/>
            <a:ext cx="685800" cy="762001"/>
            <a:chOff x="0" y="0"/>
            <a:chExt cx="685800" cy="761999"/>
          </a:xfrm>
        </p:grpSpPr>
        <p:sp>
          <p:nvSpPr>
            <p:cNvPr id="203" name="Rectangle"/>
            <p:cNvSpPr/>
            <p:nvPr/>
          </p:nvSpPr>
          <p:spPr>
            <a:xfrm>
              <a:off x="0" y="23406"/>
              <a:ext cx="685800" cy="738594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pic>
          <p:nvPicPr>
            <p:cNvPr id="204" name="image2.png" descr="image2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"/>
              <a:ext cx="685800" cy="7385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398" y="152400"/>
            <a:ext cx="4165600" cy="3124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rcRect l="14054"/>
          <a:stretch>
            <a:fillRect/>
          </a:stretch>
        </p:blipFill>
        <p:spPr>
          <a:xfrm>
            <a:off x="4450912" y="152400"/>
            <a:ext cx="4545949" cy="2971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Picture 5" descr="Picture 5"/>
          <p:cNvPicPr>
            <a:picLocks noChangeAspect="1"/>
          </p:cNvPicPr>
          <p:nvPr/>
        </p:nvPicPr>
        <p:blipFill>
          <a:blip r:embed="rId4">
            <a:extLst/>
          </a:blip>
          <a:srcRect l="10216" b="14296"/>
          <a:stretch>
            <a:fillRect/>
          </a:stretch>
        </p:blipFill>
        <p:spPr>
          <a:xfrm>
            <a:off x="152401" y="3490869"/>
            <a:ext cx="4191000" cy="296621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Picture 3" descr="Picture 3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572000" y="3429000"/>
            <a:ext cx="4213746" cy="316031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3" name="Picture 59"/>
          <p:cNvGrpSpPr/>
          <p:nvPr/>
        </p:nvGrpSpPr>
        <p:grpSpPr>
          <a:xfrm>
            <a:off x="8458200" y="6019799"/>
            <a:ext cx="685800" cy="762001"/>
            <a:chOff x="0" y="0"/>
            <a:chExt cx="685800" cy="761999"/>
          </a:xfrm>
        </p:grpSpPr>
        <p:sp>
          <p:nvSpPr>
            <p:cNvPr id="211" name="Rectangle"/>
            <p:cNvSpPr/>
            <p:nvPr/>
          </p:nvSpPr>
          <p:spPr>
            <a:xfrm>
              <a:off x="0" y="23406"/>
              <a:ext cx="685800" cy="738594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pic>
          <p:nvPicPr>
            <p:cNvPr id="212" name="image2.png" descr="image2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-1"/>
              <a:ext cx="685800" cy="7385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Kharif Trail</a:t>
            </a:r>
          </a:p>
        </p:txBody>
      </p:sp>
      <p:pic>
        <p:nvPicPr>
          <p:cNvPr id="216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0" y="1676400"/>
            <a:ext cx="6205183" cy="465389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9" name="Picture 59"/>
          <p:cNvGrpSpPr/>
          <p:nvPr/>
        </p:nvGrpSpPr>
        <p:grpSpPr>
          <a:xfrm>
            <a:off x="8458200" y="6019799"/>
            <a:ext cx="685800" cy="762001"/>
            <a:chOff x="0" y="0"/>
            <a:chExt cx="685800" cy="761999"/>
          </a:xfrm>
        </p:grpSpPr>
        <p:sp>
          <p:nvSpPr>
            <p:cNvPr id="217" name="Rectangle"/>
            <p:cNvSpPr/>
            <p:nvPr/>
          </p:nvSpPr>
          <p:spPr>
            <a:xfrm>
              <a:off x="0" y="23406"/>
              <a:ext cx="685800" cy="738594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pic>
          <p:nvPicPr>
            <p:cNvPr id="218" name="image2.png" descr="image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1"/>
              <a:ext cx="685800" cy="7385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1" name="Table 3"/>
          <p:cNvGraphicFramePr/>
          <p:nvPr/>
        </p:nvGraphicFramePr>
        <p:xfrm>
          <a:off x="152400" y="1295400"/>
          <a:ext cx="8839201" cy="5238299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2382741"/>
                <a:gridCol w="3179859"/>
                <a:gridCol w="3276601"/>
              </a:tblGrid>
              <a:tr h="984966">
                <a:tc>
                  <a:txBody>
                    <a:bodyPr/>
                    <a:lstStyle/>
                    <a:p>
                      <a:pPr algn="l" defTabSz="4572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t>Germplasm, landraces, traditional varieties, farmer varieties </a:t>
                      </a:r>
                    </a:p>
                  </a:txBody>
                  <a:tcPr marL="66675" marR="66675" marT="66675" marB="66675" horzOverflow="overflow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t>Websites/ Databases </a:t>
                      </a:r>
                    </a:p>
                  </a:txBody>
                  <a:tcPr marL="66675" marR="66675" marT="66675" marB="66675" horzOverflow="overflow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t>Crop based ICAR institutes </a:t>
                      </a:r>
                    </a:p>
                  </a:txBody>
                  <a:tcPr marL="66675" marR="66675" marT="66675" marB="66675" horzOverflow="overflow">
                    <a:solidFill>
                      <a:srgbClr val="F2F2F2"/>
                    </a:solidFill>
                  </a:tcPr>
                </a:tc>
              </a:tr>
              <a:tr h="1016065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t>Germplasm</a:t>
                      </a:r>
                    </a:p>
                  </a:txBody>
                  <a:tcPr marL="66675" marR="66675" marT="66675" marB="66675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t>Websites/ Databases/ Genebanks </a:t>
                      </a:r>
                    </a:p>
                  </a:txBody>
                  <a:tcPr marL="66675" marR="66675" marT="66675" marB="66675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t>SAUs</a:t>
                      </a:r>
                    </a:p>
                  </a:txBody>
                  <a:tcPr marL="66675" marR="66675" marT="66675" marB="66675" horzOverflow="overflow"/>
                </a:tc>
              </a:tr>
              <a:tr h="810230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t>Landraces, varieties </a:t>
                      </a:r>
                    </a:p>
                  </a:txBody>
                  <a:tcPr marL="66675" marR="66675" marT="66675" marB="66675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t>Community Seed Banks</a:t>
                      </a:r>
                    </a:p>
                  </a:txBody>
                  <a:tcPr marL="66675" marR="66675" marT="66675" marB="66675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t>Farmer Organisations</a:t>
                      </a:r>
                    </a:p>
                  </a:txBody>
                  <a:tcPr marL="66675" marR="66675" marT="66675" marB="66675" horzOverflow="overflow"/>
                </a:tc>
              </a:tr>
              <a:tr h="984966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t>Information with or without named varieties </a:t>
                      </a:r>
                    </a:p>
                  </a:txBody>
                  <a:tcPr marL="66675" marR="66675" marT="66675" marB="66675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t>Oral or TK documents/ Published / Ancient Literature </a:t>
                      </a:r>
                    </a:p>
                  </a:txBody>
                  <a:tcPr marL="66675" marR="66675" marT="66675" marB="66675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t>Custodian farmers /TKDL/ Publications </a:t>
                      </a:r>
                    </a:p>
                  </a:txBody>
                  <a:tcPr marL="66675" marR="66675" marT="66675" marB="66675" horzOverflow="overflow"/>
                </a:tc>
              </a:tr>
              <a:tr h="1442071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t>Germplasm, landraces, traditional varieties, farmer varieties </a:t>
                      </a:r>
                    </a:p>
                  </a:txBody>
                  <a:tcPr marL="66675" marR="66675" marT="66675" marB="66675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t>Websites/ Databases </a:t>
                      </a:r>
                    </a:p>
                  </a:txBody>
                  <a:tcPr marL="66675" marR="66675" marT="66675" marB="66675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t>Crop based ICAR institutes </a:t>
                      </a:r>
                    </a:p>
                  </a:txBody>
                  <a:tcPr marL="66675" marR="66675" marT="66675" marB="66675" horzOverflow="overflow"/>
                </a:tc>
              </a:tr>
            </a:tbl>
          </a:graphicData>
        </a:graphic>
      </p:graphicFrame>
      <p:grpSp>
        <p:nvGrpSpPr>
          <p:cNvPr id="224" name="Picture 59"/>
          <p:cNvGrpSpPr/>
          <p:nvPr/>
        </p:nvGrpSpPr>
        <p:grpSpPr>
          <a:xfrm>
            <a:off x="8458200" y="6019799"/>
            <a:ext cx="685800" cy="762001"/>
            <a:chOff x="0" y="0"/>
            <a:chExt cx="685800" cy="761999"/>
          </a:xfrm>
        </p:grpSpPr>
        <p:sp>
          <p:nvSpPr>
            <p:cNvPr id="222" name="Rectangle"/>
            <p:cNvSpPr/>
            <p:nvPr/>
          </p:nvSpPr>
          <p:spPr>
            <a:xfrm>
              <a:off x="0" y="23406"/>
              <a:ext cx="685800" cy="738594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pic>
          <p:nvPicPr>
            <p:cNvPr id="223" name="image2.png" descr="image2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-1"/>
              <a:ext cx="685800" cy="7385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Seed Value Chain</a:t>
            </a:r>
          </a:p>
        </p:txBody>
      </p:sp>
      <p:sp>
        <p:nvSpPr>
          <p:cNvPr id="227" name="object 9"/>
          <p:cNvSpPr/>
          <p:nvPr/>
        </p:nvSpPr>
        <p:spPr>
          <a:xfrm>
            <a:off x="381000" y="2209800"/>
            <a:ext cx="8763000" cy="27432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>
              <a:defRPr sz="2400"/>
            </a:pPr>
            <a:endParaRPr/>
          </a:p>
        </p:txBody>
      </p:sp>
      <p:grpSp>
        <p:nvGrpSpPr>
          <p:cNvPr id="230" name="Picture 59"/>
          <p:cNvGrpSpPr/>
          <p:nvPr/>
        </p:nvGrpSpPr>
        <p:grpSpPr>
          <a:xfrm>
            <a:off x="8458200" y="6019799"/>
            <a:ext cx="685800" cy="762001"/>
            <a:chOff x="0" y="0"/>
            <a:chExt cx="685800" cy="761999"/>
          </a:xfrm>
        </p:grpSpPr>
        <p:sp>
          <p:nvSpPr>
            <p:cNvPr id="228" name="Rectangle"/>
            <p:cNvSpPr/>
            <p:nvPr/>
          </p:nvSpPr>
          <p:spPr>
            <a:xfrm>
              <a:off x="0" y="23406"/>
              <a:ext cx="685800" cy="738594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pic>
          <p:nvPicPr>
            <p:cNvPr id="229" name="image2.png" descr="image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1"/>
              <a:ext cx="685800" cy="7385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Categories of Cultivars/ Seeds </a:t>
            </a:r>
          </a:p>
        </p:txBody>
      </p:sp>
      <p:sp>
        <p:nvSpPr>
          <p:cNvPr id="119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defTabSz="722376">
              <a:defRPr sz="2400"/>
            </a:pPr>
            <a:r>
              <a:t>BDA: Farmer varieties: Landraces, Ethnic, Traditional, Heritage</a:t>
            </a:r>
          </a:p>
          <a:p>
            <a:pPr defTabSz="722376">
              <a:defRPr sz="2400"/>
            </a:pPr>
            <a:r>
              <a:t>PPVFRA: New, Essentially Derived,  Extant, Farmer</a:t>
            </a:r>
          </a:p>
          <a:p>
            <a:pPr defTabSz="722376">
              <a:defRPr sz="2400"/>
            </a:pPr>
            <a:r>
              <a:t>Seed Act: Notified and Released varieties: Improved, Hybrids (several types), GMOs</a:t>
            </a:r>
          </a:p>
          <a:p>
            <a:pPr defTabSz="722376">
              <a:defRPr sz="2400"/>
            </a:pPr>
            <a:r>
              <a:t>Seed Chain: Nucleus,  Breeder, Foundation, Certified, Truthfully Labeled</a:t>
            </a:r>
          </a:p>
          <a:p>
            <a:pPr defTabSz="722376">
              <a:defRPr sz="2400"/>
            </a:pPr>
            <a:r>
              <a:t>Farmers’ Rights on Seeds: BDA (CBD), PPVFRA (UPOV), MLS (ITPGRFA) </a:t>
            </a:r>
            <a:endParaRPr sz="2300"/>
          </a:p>
          <a:p>
            <a:pPr defTabSz="722376">
              <a:defRPr sz="2400"/>
            </a:pPr>
            <a:r>
              <a:t>DBT GL (CPB)</a:t>
            </a:r>
          </a:p>
        </p:txBody>
      </p:sp>
      <p:grpSp>
        <p:nvGrpSpPr>
          <p:cNvPr id="122" name="Picture 59"/>
          <p:cNvGrpSpPr/>
          <p:nvPr/>
        </p:nvGrpSpPr>
        <p:grpSpPr>
          <a:xfrm>
            <a:off x="8458200" y="6019799"/>
            <a:ext cx="685800" cy="762001"/>
            <a:chOff x="0" y="0"/>
            <a:chExt cx="685800" cy="761999"/>
          </a:xfrm>
        </p:grpSpPr>
        <p:sp>
          <p:nvSpPr>
            <p:cNvPr id="120" name="Rectangle"/>
            <p:cNvSpPr/>
            <p:nvPr/>
          </p:nvSpPr>
          <p:spPr>
            <a:xfrm>
              <a:off x="0" y="23406"/>
              <a:ext cx="685800" cy="738594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pic>
          <p:nvPicPr>
            <p:cNvPr id="121" name="image2.png" descr="image2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-1"/>
              <a:ext cx="685800" cy="7385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t>Strategies for Conservation of Bioresources</a:t>
            </a:r>
          </a:p>
        </p:txBody>
      </p:sp>
      <p:pic>
        <p:nvPicPr>
          <p:cNvPr id="233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4400" y="1981200"/>
            <a:ext cx="7285009" cy="4213201"/>
          </a:xfrm>
          <a:prstGeom prst="rect">
            <a:avLst/>
          </a:prstGeom>
          <a:ln w="12700">
            <a:miter lim="400000"/>
          </a:ln>
          <a:effectLst>
            <a:outerShdw blurRad="139700" rotWithShape="0">
              <a:srgbClr val="000000">
                <a:alpha val="70000"/>
              </a:srgbClr>
            </a:outerShdw>
          </a:effectLst>
        </p:spPr>
      </p:pic>
      <p:grpSp>
        <p:nvGrpSpPr>
          <p:cNvPr id="236" name="Picture 59"/>
          <p:cNvGrpSpPr/>
          <p:nvPr/>
        </p:nvGrpSpPr>
        <p:grpSpPr>
          <a:xfrm>
            <a:off x="8458200" y="6019799"/>
            <a:ext cx="685800" cy="762001"/>
            <a:chOff x="0" y="0"/>
            <a:chExt cx="685800" cy="761999"/>
          </a:xfrm>
        </p:grpSpPr>
        <p:sp>
          <p:nvSpPr>
            <p:cNvPr id="234" name="Rectangle"/>
            <p:cNvSpPr/>
            <p:nvPr/>
          </p:nvSpPr>
          <p:spPr>
            <a:xfrm>
              <a:off x="0" y="23406"/>
              <a:ext cx="685800" cy="738594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pic>
          <p:nvPicPr>
            <p:cNvPr id="235" name="image2.png" descr="image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1"/>
              <a:ext cx="685800" cy="7385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Title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t>Material in the SVALBARD GLOBAL SEED VAULT</a:t>
            </a:r>
          </a:p>
        </p:txBody>
      </p:sp>
      <p:sp>
        <p:nvSpPr>
          <p:cNvPr id="239" name="Content Placeholder 4"/>
          <p:cNvSpPr txBox="1">
            <a:spLocks noGrp="1"/>
          </p:cNvSpPr>
          <p:nvPr>
            <p:ph type="body" sz="half" idx="1"/>
          </p:nvPr>
        </p:nvSpPr>
        <p:spPr>
          <a:xfrm>
            <a:off x="457200" y="1524000"/>
            <a:ext cx="4038600" cy="4525963"/>
          </a:xfrm>
          <a:prstGeom prst="rect">
            <a:avLst/>
          </a:prstGeom>
        </p:spPr>
        <p:txBody>
          <a:bodyPr/>
          <a:lstStyle/>
          <a:p>
            <a:pPr marL="332613" indent="-332613" defTabSz="886968">
              <a:defRPr sz="2522"/>
            </a:pPr>
            <a:r>
              <a:t>Countries: 243</a:t>
            </a:r>
          </a:p>
          <a:p>
            <a:pPr marL="332613" indent="-332613" defTabSz="886968">
              <a:defRPr sz="2522"/>
            </a:pPr>
            <a:r>
              <a:t>Genera: 1,091</a:t>
            </a:r>
          </a:p>
          <a:p>
            <a:pPr marL="332613" indent="-332613" defTabSz="886968">
              <a:defRPr sz="2522"/>
            </a:pPr>
            <a:r>
              <a:t>Species: 6,005</a:t>
            </a:r>
          </a:p>
          <a:p>
            <a:pPr marL="332613" indent="-332613" defTabSz="886968">
              <a:defRPr sz="2522"/>
            </a:pPr>
            <a:r>
              <a:t>Accessions: 9,83,524</a:t>
            </a:r>
          </a:p>
          <a:p>
            <a:pPr marL="332613" indent="-332613" defTabSz="886968">
              <a:spcBef>
                <a:spcPts val="500"/>
              </a:spcBef>
              <a:defRPr sz="2328"/>
            </a:pPr>
            <a:r>
              <a:t>Indian Origin Taxa:524</a:t>
            </a:r>
          </a:p>
          <a:p>
            <a:pPr marL="720661" lvl="1" indent="-277177" defTabSz="886968">
              <a:spcBef>
                <a:spcPts val="400"/>
              </a:spcBef>
              <a:defRPr sz="1746"/>
            </a:pPr>
            <a:r>
              <a:t>Accessions:73,241</a:t>
            </a:r>
            <a:endParaRPr sz="2328"/>
          </a:p>
          <a:p>
            <a:pPr marL="332613" indent="-332613" defTabSz="886968">
              <a:spcBef>
                <a:spcPts val="500"/>
              </a:spcBef>
              <a:defRPr sz="2328" i="1"/>
            </a:pPr>
            <a:r>
              <a:t>W</a:t>
            </a:r>
            <a:r>
              <a:rPr i="0"/>
              <a:t>orld Status on Gene Banks</a:t>
            </a:r>
          </a:p>
          <a:p>
            <a:pPr marL="720661" lvl="1" indent="-277177" defTabSz="886968">
              <a:spcBef>
                <a:spcPts val="400"/>
              </a:spcBef>
              <a:defRPr sz="1746"/>
            </a:pPr>
            <a:r>
              <a:t>1750 Gene banks </a:t>
            </a:r>
            <a:endParaRPr sz="2328"/>
          </a:p>
          <a:p>
            <a:pPr marL="720661" lvl="1" indent="-277177" defTabSz="886968">
              <a:spcBef>
                <a:spcPts val="400"/>
              </a:spcBef>
              <a:defRPr sz="1746"/>
            </a:pPr>
            <a:r>
              <a:t>100 Countries</a:t>
            </a:r>
            <a:endParaRPr sz="2328"/>
          </a:p>
          <a:p>
            <a:pPr marL="720661" lvl="1" indent="-277177" defTabSz="886968">
              <a:spcBef>
                <a:spcPts val="400"/>
              </a:spcBef>
              <a:defRPr sz="1746"/>
            </a:pPr>
            <a:r>
              <a:t>&gt;7.4 million seed samples conserved</a:t>
            </a:r>
          </a:p>
        </p:txBody>
      </p:sp>
      <p:pic>
        <p:nvPicPr>
          <p:cNvPr id="240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48200" y="1524000"/>
            <a:ext cx="4334934" cy="2438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1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24400" y="4190998"/>
            <a:ext cx="4114800" cy="231800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44" name="Picture 59"/>
          <p:cNvGrpSpPr/>
          <p:nvPr/>
        </p:nvGrpSpPr>
        <p:grpSpPr>
          <a:xfrm>
            <a:off x="8458200" y="6019799"/>
            <a:ext cx="685800" cy="762001"/>
            <a:chOff x="0" y="0"/>
            <a:chExt cx="685800" cy="761999"/>
          </a:xfrm>
        </p:grpSpPr>
        <p:sp>
          <p:nvSpPr>
            <p:cNvPr id="242" name="Rectangle"/>
            <p:cNvSpPr/>
            <p:nvPr/>
          </p:nvSpPr>
          <p:spPr>
            <a:xfrm>
              <a:off x="0" y="23406"/>
              <a:ext cx="685800" cy="738594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pic>
          <p:nvPicPr>
            <p:cNvPr id="243" name="image2.png" descr="image2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"/>
              <a:ext cx="685800" cy="7385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Title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t>CGIAR &amp; International Research Centre Germplasm holdings</a:t>
            </a:r>
          </a:p>
        </p:txBody>
      </p:sp>
      <p:pic>
        <p:nvPicPr>
          <p:cNvPr id="247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" y="1676400"/>
            <a:ext cx="8650875" cy="438771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0" name="Picture 59"/>
          <p:cNvGrpSpPr/>
          <p:nvPr/>
        </p:nvGrpSpPr>
        <p:grpSpPr>
          <a:xfrm>
            <a:off x="8458200" y="6019799"/>
            <a:ext cx="685800" cy="762001"/>
            <a:chOff x="0" y="0"/>
            <a:chExt cx="685800" cy="761999"/>
          </a:xfrm>
        </p:grpSpPr>
        <p:sp>
          <p:nvSpPr>
            <p:cNvPr id="248" name="Rectangle"/>
            <p:cNvSpPr/>
            <p:nvPr/>
          </p:nvSpPr>
          <p:spPr>
            <a:xfrm>
              <a:off x="0" y="23406"/>
              <a:ext cx="685800" cy="738594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pic>
          <p:nvPicPr>
            <p:cNvPr id="249" name="image2.png" descr="image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1"/>
              <a:ext cx="685800" cy="7385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t>Key Process Outlined in SOP of Seed System for Landraces ..</a:t>
            </a:r>
          </a:p>
        </p:txBody>
      </p:sp>
      <p:sp>
        <p:nvSpPr>
          <p:cNvPr id="253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672083" lvl="1" indent="-224027" defTabSz="896111">
              <a:lnSpc>
                <a:spcPct val="170000"/>
              </a:lnSpc>
              <a:spcBef>
                <a:spcPts val="400"/>
              </a:spcBef>
              <a:buChar char="•"/>
              <a:defRPr sz="2100"/>
            </a:pPr>
            <a:r>
              <a:t>Standardizing landraces documentation Characters – Minimal descriptors</a:t>
            </a:r>
            <a:endParaRPr sz="2300"/>
          </a:p>
          <a:p>
            <a:pPr marL="672083" lvl="1" indent="-224027" defTabSz="896111">
              <a:lnSpc>
                <a:spcPct val="170000"/>
              </a:lnSpc>
              <a:spcBef>
                <a:spcPts val="400"/>
              </a:spcBef>
              <a:buChar char="•"/>
              <a:defRPr sz="2100"/>
            </a:pPr>
            <a:r>
              <a:t>Landrace Varietal Evaluation – To release Yield/Pest resistance/Nutritional value/Climate resilience/Minimal chemical inputs</a:t>
            </a:r>
            <a:endParaRPr sz="2300"/>
          </a:p>
          <a:p>
            <a:pPr marL="672083" lvl="1" indent="-224027" algn="just" defTabSz="896111">
              <a:lnSpc>
                <a:spcPct val="170000"/>
              </a:lnSpc>
              <a:spcBef>
                <a:spcPts val="400"/>
              </a:spcBef>
              <a:buChar char="•"/>
              <a:defRPr sz="2100"/>
            </a:pPr>
            <a:r>
              <a:t>Crop/Seed standards and Certification guidelines for landraces</a:t>
            </a:r>
            <a:endParaRPr sz="2300"/>
          </a:p>
          <a:p>
            <a:pPr marL="672083" lvl="1" indent="-224027" defTabSz="896111">
              <a:lnSpc>
                <a:spcPct val="170000"/>
              </a:lnSpc>
              <a:spcBef>
                <a:spcPts val="400"/>
              </a:spcBef>
              <a:buChar char="•"/>
              <a:defRPr sz="2100"/>
            </a:pPr>
            <a:r>
              <a:t>Package of practices (PoP) for seed production of landraces </a:t>
            </a:r>
          </a:p>
        </p:txBody>
      </p:sp>
      <p:grpSp>
        <p:nvGrpSpPr>
          <p:cNvPr id="256" name="Picture 59"/>
          <p:cNvGrpSpPr/>
          <p:nvPr/>
        </p:nvGrpSpPr>
        <p:grpSpPr>
          <a:xfrm>
            <a:off x="8458200" y="6019799"/>
            <a:ext cx="685800" cy="762001"/>
            <a:chOff x="0" y="0"/>
            <a:chExt cx="685800" cy="761999"/>
          </a:xfrm>
        </p:grpSpPr>
        <p:sp>
          <p:nvSpPr>
            <p:cNvPr id="254" name="Rectangle"/>
            <p:cNvSpPr/>
            <p:nvPr/>
          </p:nvSpPr>
          <p:spPr>
            <a:xfrm>
              <a:off x="0" y="23406"/>
              <a:ext cx="685800" cy="738594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pic>
          <p:nvPicPr>
            <p:cNvPr id="255" name="image2.png" descr="image2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-1"/>
              <a:ext cx="685800" cy="7385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32104">
              <a:defRPr sz="3549"/>
            </a:lvl1pPr>
          </a:lstStyle>
          <a:p>
            <a:r>
              <a:t>.. Key Process Outlined in SOP of Seed System for Landraces</a:t>
            </a:r>
          </a:p>
        </p:txBody>
      </p:sp>
      <p:sp>
        <p:nvSpPr>
          <p:cNvPr id="259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57200" y="1866900"/>
            <a:ext cx="8229600" cy="4525963"/>
          </a:xfrm>
          <a:prstGeom prst="rect">
            <a:avLst/>
          </a:prstGeom>
        </p:spPr>
        <p:txBody>
          <a:bodyPr/>
          <a:lstStyle/>
          <a:p>
            <a:pPr marL="672083" lvl="1" indent="-224027" defTabSz="896111">
              <a:lnSpc>
                <a:spcPct val="170000"/>
              </a:lnSpc>
              <a:spcBef>
                <a:spcPts val="400"/>
              </a:spcBef>
              <a:buChar char="•"/>
              <a:defRPr sz="2200"/>
            </a:pPr>
            <a:r>
              <a:t>Landraces Release &amp; Notification by Apex Committee under APC cum ACS/Secretary DAFE</a:t>
            </a:r>
          </a:p>
          <a:p>
            <a:pPr marL="672083" lvl="1" indent="-224027" defTabSz="896111">
              <a:lnSpc>
                <a:spcPct val="170000"/>
              </a:lnSpc>
              <a:spcBef>
                <a:spcPts val="400"/>
              </a:spcBef>
              <a:buChar char="•"/>
              <a:defRPr sz="2200"/>
            </a:pPr>
            <a:r>
              <a:t>National Approval (CVRC) – Apex committee facilitate to CVRC</a:t>
            </a:r>
          </a:p>
          <a:p>
            <a:pPr marL="672083" lvl="1" indent="-224027" defTabSz="896111">
              <a:lnSpc>
                <a:spcPct val="170000"/>
              </a:lnSpc>
              <a:spcBef>
                <a:spcPts val="400"/>
              </a:spcBef>
              <a:buChar char="•"/>
              <a:defRPr sz="2200"/>
            </a:pPr>
            <a:r>
              <a:t>Capacity Building of WSHGs/FPOs on Quality seed production</a:t>
            </a:r>
          </a:p>
          <a:p>
            <a:pPr marL="672083" lvl="1" indent="-224027" defTabSz="896111">
              <a:lnSpc>
                <a:spcPct val="170000"/>
              </a:lnSpc>
              <a:spcBef>
                <a:spcPts val="400"/>
              </a:spcBef>
              <a:buChar char="•"/>
              <a:defRPr sz="2200"/>
            </a:pPr>
            <a:r>
              <a:t>Seed production &amp; certification through WSHGs/FPOs under guidance of OSSC/OSSOPCA</a:t>
            </a:r>
          </a:p>
        </p:txBody>
      </p:sp>
      <p:grpSp>
        <p:nvGrpSpPr>
          <p:cNvPr id="262" name="Picture 59"/>
          <p:cNvGrpSpPr/>
          <p:nvPr/>
        </p:nvGrpSpPr>
        <p:grpSpPr>
          <a:xfrm>
            <a:off x="8458200" y="6019799"/>
            <a:ext cx="685800" cy="762001"/>
            <a:chOff x="0" y="0"/>
            <a:chExt cx="685800" cy="761999"/>
          </a:xfrm>
        </p:grpSpPr>
        <p:sp>
          <p:nvSpPr>
            <p:cNvPr id="260" name="Rectangle"/>
            <p:cNvSpPr/>
            <p:nvPr/>
          </p:nvSpPr>
          <p:spPr>
            <a:xfrm>
              <a:off x="0" y="23406"/>
              <a:ext cx="685800" cy="738594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pic>
          <p:nvPicPr>
            <p:cNvPr id="261" name="image2.png" descr="image2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-1"/>
              <a:ext cx="685800" cy="7385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26;p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marR="194975" indent="204520" algn="just" defTabSz="490849">
              <a:lnSpc>
                <a:spcPct val="120000"/>
              </a:lnSpc>
              <a:defRPr sz="2500" b="1">
                <a:solidFill>
                  <a:srgbClr val="2A2A2A"/>
                </a:solidFill>
              </a:defRPr>
            </a:lvl1pPr>
          </a:lstStyle>
          <a:p>
            <a:r>
              <a:t>Standard   Operating   Protocols (SoP) for Landraces</a:t>
            </a:r>
          </a:p>
        </p:txBody>
      </p:sp>
      <p:sp>
        <p:nvSpPr>
          <p:cNvPr id="265" name="Google Shape;227;p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262645" marR="455224" indent="-429767" algn="just" defTabSz="859536">
              <a:lnSpc>
                <a:spcPct val="120000"/>
              </a:lnSpc>
              <a:spcBef>
                <a:spcPts val="400"/>
              </a:spcBef>
              <a:buClr>
                <a:srgbClr val="000000"/>
              </a:buClr>
              <a:buSzPts val="2000"/>
              <a:buFontTx/>
              <a:buAutoNum type="arabicPeriod"/>
              <a:defRPr sz="2068" b="1"/>
            </a:pPr>
            <a:r>
              <a:t>The   Standard   Operating   Protocols (SoP)  </a:t>
            </a:r>
            <a:r>
              <a:rPr b="0"/>
              <a:t>for   Supportive Seed   Systems  for Landraces   to   be   managed   though communities is developed after wider national and state level consultations and review of various field experiences</a:t>
            </a:r>
          </a:p>
          <a:p>
            <a:pPr marL="262645" marR="455224" indent="-429767" algn="just" defTabSz="859536">
              <a:lnSpc>
                <a:spcPct val="120000"/>
              </a:lnSpc>
              <a:spcBef>
                <a:spcPts val="400"/>
              </a:spcBef>
              <a:buClr>
                <a:srgbClr val="000000"/>
              </a:buClr>
              <a:buSzPts val="2000"/>
              <a:buFontTx/>
              <a:buAutoNum type="arabicPeriod"/>
              <a:defRPr sz="2068"/>
            </a:pPr>
            <a:r>
              <a:t>Mainstream the important landraces and facilitate quality seed access to the farmers with the involvement of existing formal (public) and informal (NGO/ CSOs/ farmer networks) institutional infrastructure available locally.</a:t>
            </a:r>
          </a:p>
          <a:p>
            <a:pPr marL="262645" marR="455224" indent="-429767" algn="just" defTabSz="859536">
              <a:lnSpc>
                <a:spcPct val="120000"/>
              </a:lnSpc>
              <a:spcBef>
                <a:spcPts val="400"/>
              </a:spcBef>
              <a:buClr>
                <a:srgbClr val="000000"/>
              </a:buClr>
              <a:buSzPts val="2000"/>
              <a:buFontTx/>
              <a:buAutoNum type="arabicPeriod"/>
              <a:defRPr sz="2068"/>
            </a:pPr>
            <a:r>
              <a:t>There will be no exclusive rights to any individual or groups on such mainstreamed landraces. Information on such landraces can be accessed through an Open Digital Seed Platform. </a:t>
            </a:r>
          </a:p>
        </p:txBody>
      </p:sp>
      <p:grpSp>
        <p:nvGrpSpPr>
          <p:cNvPr id="268" name="Picture 59"/>
          <p:cNvGrpSpPr/>
          <p:nvPr/>
        </p:nvGrpSpPr>
        <p:grpSpPr>
          <a:xfrm>
            <a:off x="8458200" y="6019799"/>
            <a:ext cx="685800" cy="762001"/>
            <a:chOff x="0" y="0"/>
            <a:chExt cx="685800" cy="761999"/>
          </a:xfrm>
        </p:grpSpPr>
        <p:sp>
          <p:nvSpPr>
            <p:cNvPr id="266" name="Rectangle"/>
            <p:cNvSpPr/>
            <p:nvPr/>
          </p:nvSpPr>
          <p:spPr>
            <a:xfrm>
              <a:off x="0" y="23406"/>
              <a:ext cx="685800" cy="738594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pic>
          <p:nvPicPr>
            <p:cNvPr id="267" name="image2.png" descr="image2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-1"/>
              <a:ext cx="685800" cy="7385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32;p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indent="380989" algn="just">
              <a:defRPr sz="23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Institutional Arrangements</a:t>
            </a:r>
            <a:r>
              <a:rPr b="0"/>
              <a:t> (for the state of Odisha):</a:t>
            </a:r>
          </a:p>
        </p:txBody>
      </p:sp>
      <p:sp>
        <p:nvSpPr>
          <p:cNvPr id="271" name="Google Shape;233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0" marR="63868" indent="0" algn="just" defTabSz="999719">
              <a:lnSpc>
                <a:spcPct val="120000"/>
              </a:lnSpc>
              <a:spcBef>
                <a:spcPts val="400"/>
              </a:spcBef>
              <a:buSzTx/>
              <a:buNone/>
              <a:defRPr sz="1800" b="1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</a:t>
            </a:r>
            <a:r>
              <a:rPr i="0"/>
              <a:t>  State  level  APEX  COMMITTEE </a:t>
            </a:r>
            <a:r>
              <a:t> </a:t>
            </a:r>
            <a:endParaRPr sz="1600"/>
          </a:p>
          <a:p>
            <a:pPr marL="499859" marR="63868" indent="-333240" algn="just" defTabSz="999719">
              <a:lnSpc>
                <a:spcPct val="120000"/>
              </a:lnSpc>
              <a:spcBef>
                <a:spcPts val="400"/>
              </a:spcBef>
              <a:buClr>
                <a:srgbClr val="000000"/>
              </a:buClr>
              <a:buSzPts val="1800"/>
              <a:buFont typeface="Times New Roman"/>
              <a:defRPr sz="1800"/>
            </a:pPr>
            <a:r>
              <a:t>Supportive Seed  System for Landraces (SSSL) will be constituted  by Government headed by the Agriculture Production Commissioner cum Additional Chief Secretary/Principal Secretary, with members drawn from Line departments, OSBB, PPV&amp;FRA, ICAR-IIMR, OUAT, SSTL, OSSOPCA, OSSC, NCDS, WASSAN, FAO, CSOs/ NGOs, Custodian farmers, Experts and others decided by the Govt of Odisha. </a:t>
            </a:r>
            <a:endParaRPr sz="1600"/>
          </a:p>
          <a:p>
            <a:pPr marL="499859" marR="63868" indent="-333240" algn="just" defTabSz="999719">
              <a:lnSpc>
                <a:spcPct val="120000"/>
              </a:lnSpc>
              <a:spcBef>
                <a:spcPts val="400"/>
              </a:spcBef>
              <a:buClr>
                <a:srgbClr val="000000"/>
              </a:buClr>
              <a:buSzPts val="1800"/>
              <a:buFont typeface="Times New Roman"/>
              <a:defRPr sz="1800"/>
            </a:pPr>
            <a:r>
              <a:t>Committee will consider promising landraces having good cooking quality, medicinal value, salinity resistant, flood resistant, scented variety etc., </a:t>
            </a:r>
            <a:endParaRPr sz="1600"/>
          </a:p>
          <a:p>
            <a:pPr marL="499859" marR="63868" indent="-333240" algn="just" defTabSz="999719">
              <a:lnSpc>
                <a:spcPct val="120000"/>
              </a:lnSpc>
              <a:spcBef>
                <a:spcPts val="400"/>
              </a:spcBef>
              <a:buClr>
                <a:srgbClr val="000000"/>
              </a:buClr>
              <a:buSzPts val="1800"/>
              <a:buFont typeface="Times New Roman"/>
              <a:defRPr sz="1800"/>
            </a:pPr>
            <a:r>
              <a:t>Apex Committee can set up Sub-Committees from time to time for various purposes.</a:t>
            </a:r>
          </a:p>
        </p:txBody>
      </p:sp>
      <p:grpSp>
        <p:nvGrpSpPr>
          <p:cNvPr id="274" name="Picture 59"/>
          <p:cNvGrpSpPr/>
          <p:nvPr/>
        </p:nvGrpSpPr>
        <p:grpSpPr>
          <a:xfrm>
            <a:off x="8458200" y="6019799"/>
            <a:ext cx="685800" cy="762001"/>
            <a:chOff x="0" y="0"/>
            <a:chExt cx="685800" cy="761999"/>
          </a:xfrm>
        </p:grpSpPr>
        <p:sp>
          <p:nvSpPr>
            <p:cNvPr id="272" name="Rectangle"/>
            <p:cNvSpPr/>
            <p:nvPr/>
          </p:nvSpPr>
          <p:spPr>
            <a:xfrm>
              <a:off x="0" y="23406"/>
              <a:ext cx="685800" cy="738594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pic>
          <p:nvPicPr>
            <p:cNvPr id="273" name="image2.png" descr="image2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-1"/>
              <a:ext cx="685800" cy="7385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38;p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marR="49070" indent="74672" algn="just" defTabSz="768094">
              <a:lnSpc>
                <a:spcPct val="120000"/>
              </a:lnSpc>
              <a:defRPr sz="29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A Landrace Varietal  Sub-Committee (LVSC)</a:t>
            </a:r>
          </a:p>
        </p:txBody>
      </p:sp>
      <p:sp>
        <p:nvSpPr>
          <p:cNvPr id="277" name="Google Shape;239;p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R="77889" algn="just">
              <a:lnSpc>
                <a:spcPct val="120000"/>
              </a:lnSpc>
              <a:buClr>
                <a:srgbClr val="1B212C"/>
              </a:buClr>
              <a:buSzPts val="3000"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Develop standards, certification  protocols </a:t>
            </a:r>
            <a:endParaRPr b="1" i="1"/>
          </a:p>
          <a:p>
            <a:pPr marL="228598" marR="77889" indent="-406388" algn="just">
              <a:lnSpc>
                <a:spcPct val="120000"/>
              </a:lnSpc>
              <a:buClr>
                <a:srgbClr val="000000"/>
              </a:buClr>
              <a:buSzPts val="3000"/>
              <a:buFont typeface="Times New Roman"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Scrutinizes  applications  for  release  of  landraces. </a:t>
            </a:r>
          </a:p>
          <a:p>
            <a:pPr marL="228598" marR="77889" indent="-406388" algn="just">
              <a:lnSpc>
                <a:spcPct val="120000"/>
              </a:lnSpc>
              <a:buClr>
                <a:srgbClr val="000000"/>
              </a:buClr>
              <a:buSzPts val="3000"/>
              <a:buFont typeface="Times New Roman"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Mainstreams landraces on par with CVRC/SVRC and    PPV&amp;FRA. </a:t>
            </a:r>
          </a:p>
          <a:p>
            <a:pPr marL="228598" marR="77889" indent="-406388" algn="just">
              <a:lnSpc>
                <a:spcPct val="120000"/>
              </a:lnSpc>
              <a:buClr>
                <a:srgbClr val="000000"/>
              </a:buClr>
              <a:buSzPts val="3000"/>
              <a:buFont typeface="Times New Roman"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No exclusive rights - continue to be in public domain</a:t>
            </a:r>
          </a:p>
        </p:txBody>
      </p:sp>
      <p:grpSp>
        <p:nvGrpSpPr>
          <p:cNvPr id="280" name="Picture 59"/>
          <p:cNvGrpSpPr/>
          <p:nvPr/>
        </p:nvGrpSpPr>
        <p:grpSpPr>
          <a:xfrm>
            <a:off x="8458200" y="6019799"/>
            <a:ext cx="685800" cy="762001"/>
            <a:chOff x="0" y="0"/>
            <a:chExt cx="685800" cy="761999"/>
          </a:xfrm>
        </p:grpSpPr>
        <p:sp>
          <p:nvSpPr>
            <p:cNvPr id="278" name="Rectangle"/>
            <p:cNvSpPr/>
            <p:nvPr/>
          </p:nvSpPr>
          <p:spPr>
            <a:xfrm>
              <a:off x="0" y="23406"/>
              <a:ext cx="685800" cy="738594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pic>
          <p:nvPicPr>
            <p:cNvPr id="279" name="image2.png" descr="image2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-1"/>
              <a:ext cx="685800" cy="7385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44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indent="228592" defTabSz="731502">
              <a:defRPr sz="32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Odisha State Seed  and  Organic  Products  </a:t>
            </a:r>
          </a:p>
          <a:p>
            <a:pPr indent="228592" defTabSz="731502">
              <a:defRPr sz="32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Certification  Agency </a:t>
            </a:r>
          </a:p>
        </p:txBody>
      </p:sp>
      <p:sp>
        <p:nvSpPr>
          <p:cNvPr id="283" name="Google Shape;245;p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90588" indent="-406389">
              <a:lnSpc>
                <a:spcPct val="150000"/>
              </a:lnSpc>
              <a:spcBef>
                <a:spcPts val="500"/>
              </a:spcBef>
              <a:buClr>
                <a:srgbClr val="000000"/>
              </a:buClr>
              <a:buSzPts val="2600"/>
              <a:buFont typeface="Times New Roman"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Seed certification as per standards approved through participatory process. </a:t>
            </a:r>
          </a:p>
          <a:p>
            <a:pPr marL="342900" marR="90588" indent="-406389">
              <a:lnSpc>
                <a:spcPct val="150000"/>
              </a:lnSpc>
              <a:spcBef>
                <a:spcPts val="500"/>
              </a:spcBef>
              <a:buClr>
                <a:srgbClr val="000000"/>
              </a:buClr>
              <a:buSzPts val="2600"/>
              <a:buFont typeface="Times New Roman"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Select  para-seed  certifiers  and  provide  training  through OSSOPCA</a:t>
            </a:r>
          </a:p>
          <a:p>
            <a:pPr marL="342900" marR="90588" indent="-406389">
              <a:lnSpc>
                <a:spcPct val="150000"/>
              </a:lnSpc>
              <a:spcBef>
                <a:spcPts val="500"/>
              </a:spcBef>
              <a:buClr>
                <a:srgbClr val="000000"/>
              </a:buClr>
              <a:buSzPts val="2600"/>
              <a:buFont typeface="Times New Roman"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Capacity   building   of   farmer   collectives/FPOs. </a:t>
            </a:r>
          </a:p>
          <a:p>
            <a:pPr marL="342900" marR="90588" indent="-406389">
              <a:lnSpc>
                <a:spcPct val="150000"/>
              </a:lnSpc>
              <a:spcBef>
                <a:spcPts val="500"/>
              </a:spcBef>
              <a:buClr>
                <a:srgbClr val="000000"/>
              </a:buClr>
              <a:buSzPts val="2600"/>
              <a:buFont typeface="Times New Roman"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Monitor landrace  production  by  the  FCs/ FPOs. </a:t>
            </a:r>
          </a:p>
          <a:p>
            <a:pPr marL="342900" marR="84664" indent="-406389">
              <a:lnSpc>
                <a:spcPct val="150000"/>
              </a:lnSpc>
              <a:spcBef>
                <a:spcPts val="500"/>
              </a:spcBef>
              <a:buClr>
                <a:srgbClr val="000000"/>
              </a:buClr>
              <a:buSzPts val="2600"/>
              <a:buFont typeface="Times New Roman"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Certification   manual   developed. </a:t>
            </a:r>
          </a:p>
        </p:txBody>
      </p:sp>
      <p:grpSp>
        <p:nvGrpSpPr>
          <p:cNvPr id="286" name="Picture 59"/>
          <p:cNvGrpSpPr/>
          <p:nvPr/>
        </p:nvGrpSpPr>
        <p:grpSpPr>
          <a:xfrm>
            <a:off x="8458200" y="6019799"/>
            <a:ext cx="685800" cy="762001"/>
            <a:chOff x="0" y="0"/>
            <a:chExt cx="685800" cy="761999"/>
          </a:xfrm>
        </p:grpSpPr>
        <p:sp>
          <p:nvSpPr>
            <p:cNvPr id="284" name="Rectangle"/>
            <p:cNvSpPr/>
            <p:nvPr/>
          </p:nvSpPr>
          <p:spPr>
            <a:xfrm>
              <a:off x="0" y="23406"/>
              <a:ext cx="685800" cy="738594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pic>
          <p:nvPicPr>
            <p:cNvPr id="285" name="image2.png" descr="image2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-1"/>
              <a:ext cx="685800" cy="7385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50;p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indent="222883" defTabSz="713230">
              <a:lnSpc>
                <a:spcPct val="120000"/>
              </a:lnSpc>
              <a:defRPr sz="32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The Genebank at  the  State  Seed  Testing  Laboratory </a:t>
            </a:r>
          </a:p>
        </p:txBody>
      </p:sp>
      <p:sp>
        <p:nvSpPr>
          <p:cNvPr id="289" name="Google Shape;251;p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228599" marR="88046" indent="-406389">
              <a:lnSpc>
                <a:spcPct val="150000"/>
              </a:lnSpc>
              <a:spcBef>
                <a:spcPts val="500"/>
              </a:spcBef>
              <a:buClr>
                <a:srgbClr val="000000"/>
              </a:buClr>
              <a:buSzPts val="2400"/>
              <a:buFont typeface="Times New Roman"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Conservation of baseline collections and samples of multiplied/evaluated  with data -to CDBs</a:t>
            </a:r>
          </a:p>
          <a:p>
            <a:pPr marL="228599" marR="88046" indent="-406389">
              <a:lnSpc>
                <a:spcPct val="150000"/>
              </a:lnSpc>
              <a:spcBef>
                <a:spcPts val="500"/>
              </a:spcBef>
              <a:buClr>
                <a:srgbClr val="000000"/>
              </a:buClr>
              <a:buSzPts val="2400"/>
              <a:buFont typeface="Times New Roman"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Reference bank for all landraces.</a:t>
            </a:r>
          </a:p>
          <a:p>
            <a:pPr marL="228599" marR="88046" indent="-406389">
              <a:lnSpc>
                <a:spcPct val="150000"/>
              </a:lnSpc>
              <a:spcBef>
                <a:spcPts val="500"/>
              </a:spcBef>
              <a:buClr>
                <a:srgbClr val="000000"/>
              </a:buClr>
              <a:buSzPts val="2400"/>
              <a:buFont typeface="Times New Roman"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In-situ conservation of landraces</a:t>
            </a:r>
          </a:p>
          <a:p>
            <a:pPr marL="228599" marR="83810" indent="-406389">
              <a:lnSpc>
                <a:spcPct val="149583"/>
              </a:lnSpc>
              <a:spcBef>
                <a:spcPts val="500"/>
              </a:spcBef>
              <a:buClr>
                <a:srgbClr val="000000"/>
              </a:buClr>
              <a:buSzPts val="2400"/>
              <a:buFont typeface="Times New Roman"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    open source    digital    landrace    repository   </a:t>
            </a:r>
          </a:p>
          <a:p>
            <a:pPr marL="228599" marR="83810" indent="-406389">
              <a:lnSpc>
                <a:spcPct val="149583"/>
              </a:lnSpc>
              <a:spcBef>
                <a:spcPts val="500"/>
              </a:spcBef>
              <a:buClr>
                <a:srgbClr val="000000"/>
              </a:buClr>
              <a:buSzPts val="2400"/>
              <a:buFont typeface="Times New Roman"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It will also facilitate nutritional profiling and DNA fingerprinting</a:t>
            </a:r>
          </a:p>
          <a:p>
            <a:pPr marL="228599" indent="-406389">
              <a:lnSpc>
                <a:spcPct val="150000"/>
              </a:lnSpc>
              <a:spcBef>
                <a:spcPts val="500"/>
              </a:spcBef>
              <a:buClr>
                <a:srgbClr val="000000"/>
              </a:buClr>
              <a:buSzPts val="2400"/>
              <a:buFont typeface="Times New Roman"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It will be supported by adequate budgets for the same.</a:t>
            </a:r>
          </a:p>
        </p:txBody>
      </p:sp>
      <p:grpSp>
        <p:nvGrpSpPr>
          <p:cNvPr id="292" name="Picture 59"/>
          <p:cNvGrpSpPr/>
          <p:nvPr/>
        </p:nvGrpSpPr>
        <p:grpSpPr>
          <a:xfrm>
            <a:off x="8458200" y="6019799"/>
            <a:ext cx="685800" cy="762001"/>
            <a:chOff x="0" y="0"/>
            <a:chExt cx="685800" cy="761999"/>
          </a:xfrm>
        </p:grpSpPr>
        <p:sp>
          <p:nvSpPr>
            <p:cNvPr id="290" name="Rectangle"/>
            <p:cNvSpPr/>
            <p:nvPr/>
          </p:nvSpPr>
          <p:spPr>
            <a:xfrm>
              <a:off x="0" y="23406"/>
              <a:ext cx="685800" cy="738594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pic>
          <p:nvPicPr>
            <p:cNvPr id="291" name="image2.png" descr="image2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-1"/>
              <a:ext cx="685800" cy="7385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Rainfed areas contribution</a:t>
            </a:r>
          </a:p>
        </p:txBody>
      </p:sp>
      <p:sp>
        <p:nvSpPr>
          <p:cNvPr id="125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algn="just" defTabSz="905255">
              <a:spcBef>
                <a:spcPts val="900"/>
              </a:spcBef>
              <a:buSzPts val="2400"/>
              <a:defRPr sz="2400"/>
            </a:pPr>
            <a:r>
              <a:t>Food grains- 40% </a:t>
            </a:r>
            <a:endParaRPr sz="2300"/>
          </a:p>
          <a:p>
            <a:pPr algn="just" defTabSz="905255">
              <a:spcBef>
                <a:spcPts val="900"/>
              </a:spcBef>
              <a:buSzPts val="2400"/>
              <a:defRPr sz="2400"/>
            </a:pPr>
            <a:r>
              <a:t>livestock population- two-third</a:t>
            </a:r>
            <a:endParaRPr sz="2300"/>
          </a:p>
          <a:p>
            <a:pPr algn="just" defTabSz="905255">
              <a:spcBef>
                <a:spcPts val="900"/>
              </a:spcBef>
              <a:buSzPts val="2400"/>
              <a:defRPr sz="2400"/>
            </a:pPr>
            <a:r>
              <a:t>Rice- 44%</a:t>
            </a:r>
            <a:endParaRPr sz="2300"/>
          </a:p>
          <a:p>
            <a:pPr algn="just" defTabSz="905255">
              <a:spcBef>
                <a:spcPts val="900"/>
              </a:spcBef>
              <a:buSzPts val="2400"/>
              <a:defRPr sz="2400"/>
            </a:pPr>
            <a:r>
              <a:t>Minor millets-  90%</a:t>
            </a:r>
            <a:endParaRPr sz="2300"/>
          </a:p>
          <a:p>
            <a:pPr algn="just" defTabSz="905255">
              <a:spcBef>
                <a:spcPts val="900"/>
              </a:spcBef>
              <a:buSzPts val="2400"/>
              <a:defRPr sz="2400"/>
            </a:pPr>
            <a:r>
              <a:t>Coarse cereals (sorghum, pearl millet, maize)-  87% </a:t>
            </a:r>
            <a:endParaRPr sz="2300"/>
          </a:p>
          <a:p>
            <a:pPr algn="just" defTabSz="905255">
              <a:spcBef>
                <a:spcPts val="900"/>
              </a:spcBef>
              <a:buSzPts val="2400"/>
              <a:defRPr sz="2400"/>
            </a:pPr>
            <a:r>
              <a:t>Food legumes- 85% </a:t>
            </a:r>
            <a:endParaRPr sz="2300"/>
          </a:p>
          <a:p>
            <a:pPr algn="just" defTabSz="905255">
              <a:spcBef>
                <a:spcPts val="900"/>
              </a:spcBef>
              <a:buSzPts val="2400"/>
              <a:defRPr sz="2400"/>
            </a:pPr>
            <a:r>
              <a:t>Oilseeds- 72%</a:t>
            </a:r>
            <a:endParaRPr sz="2300"/>
          </a:p>
          <a:p>
            <a:pPr algn="just" defTabSz="905255">
              <a:spcBef>
                <a:spcPts val="900"/>
              </a:spcBef>
              <a:buSzPts val="2400"/>
              <a:defRPr sz="2400"/>
            </a:pPr>
            <a:r>
              <a:t>Cotton- 65%</a:t>
            </a:r>
            <a:endParaRPr sz="2300"/>
          </a:p>
          <a:p>
            <a:pPr algn="just" defTabSz="905255">
              <a:spcBef>
                <a:spcPts val="900"/>
              </a:spcBef>
              <a:buSzTx/>
              <a:buNone/>
              <a:defRPr sz="2400"/>
            </a:pPr>
            <a:r>
              <a:t>Critical to food security, equity, and sustainability.</a:t>
            </a:r>
          </a:p>
        </p:txBody>
      </p:sp>
      <p:grpSp>
        <p:nvGrpSpPr>
          <p:cNvPr id="128" name="Picture 59"/>
          <p:cNvGrpSpPr/>
          <p:nvPr/>
        </p:nvGrpSpPr>
        <p:grpSpPr>
          <a:xfrm>
            <a:off x="8458200" y="6019799"/>
            <a:ext cx="685800" cy="762001"/>
            <a:chOff x="0" y="0"/>
            <a:chExt cx="685800" cy="761999"/>
          </a:xfrm>
        </p:grpSpPr>
        <p:sp>
          <p:nvSpPr>
            <p:cNvPr id="126" name="Rectangle"/>
            <p:cNvSpPr/>
            <p:nvPr/>
          </p:nvSpPr>
          <p:spPr>
            <a:xfrm>
              <a:off x="0" y="23406"/>
              <a:ext cx="685800" cy="738594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pic>
          <p:nvPicPr>
            <p:cNvPr id="127" name="image2.png" descr="image2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-1"/>
              <a:ext cx="685800" cy="7385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56;p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indent="280033" defTabSz="896111">
              <a:lnSpc>
                <a:spcPct val="120000"/>
              </a:lnSpc>
              <a:defRPr sz="32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Institutional Arrangement </a:t>
            </a:r>
          </a:p>
        </p:txBody>
      </p:sp>
      <p:sp>
        <p:nvSpPr>
          <p:cNvPr id="295" name="Google Shape;257;p3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226313" indent="-402325" algn="just" defTabSz="905255">
              <a:lnSpc>
                <a:spcPct val="120000"/>
              </a:lnSpc>
              <a:spcBef>
                <a:spcPts val="500"/>
              </a:spcBef>
              <a:buClr>
                <a:srgbClr val="000000"/>
              </a:buClr>
              <a:buSzPts val="2400"/>
              <a:buFont typeface="Times New Roman"/>
              <a:defRPr sz="2475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Supply  of source  seed  on  demand.  </a:t>
            </a:r>
          </a:p>
          <a:p>
            <a:pPr marL="226313" indent="-402325" algn="just" defTabSz="905255">
              <a:lnSpc>
                <a:spcPct val="120000"/>
              </a:lnSpc>
              <a:spcBef>
                <a:spcPts val="500"/>
              </a:spcBef>
              <a:buClr>
                <a:srgbClr val="000000"/>
              </a:buClr>
              <a:buSzPts val="2400"/>
              <a:buFont typeface="Times New Roman"/>
              <a:defRPr sz="2475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Provide technical  oversight  on  the  production programs and maintenance breeding. </a:t>
            </a:r>
            <a:endParaRPr>
              <a:solidFill>
                <a:srgbClr val="0000FF"/>
              </a:solidFill>
            </a:endParaRPr>
          </a:p>
          <a:p>
            <a:pPr marL="226313" indent="-402325" algn="just" defTabSz="905255">
              <a:lnSpc>
                <a:spcPct val="120000"/>
              </a:lnSpc>
              <a:spcBef>
                <a:spcPts val="500"/>
              </a:spcBef>
              <a:buClr>
                <a:srgbClr val="000000"/>
              </a:buClr>
              <a:buSzPts val="2400"/>
              <a:buFont typeface="Times New Roman"/>
              <a:defRPr sz="2475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Package of practices (POP) s in association with expert NGOs (MSSRF, SAMBHAV, WASSAN, RRA Network, etc) / FPO that has traditional knowledge to contribute in developing POP. </a:t>
            </a:r>
            <a:endParaRPr>
              <a:solidFill>
                <a:srgbClr val="1819FF"/>
              </a:solidFill>
            </a:endParaRPr>
          </a:p>
          <a:p>
            <a:pPr marL="226313" indent="-402325" algn="just" defTabSz="905255">
              <a:lnSpc>
                <a:spcPct val="120000"/>
              </a:lnSpc>
              <a:spcBef>
                <a:spcPts val="500"/>
              </a:spcBef>
              <a:buClr>
                <a:srgbClr val="000000"/>
              </a:buClr>
              <a:buSzPts val="2400"/>
              <a:buFont typeface="Times New Roman"/>
              <a:defRPr sz="2475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Seed and field standards be revised as per need in association with ICAR-IISR</a:t>
            </a:r>
          </a:p>
          <a:p>
            <a:pPr marL="226313" indent="-402325" algn="just" defTabSz="905255">
              <a:lnSpc>
                <a:spcPct val="120000"/>
              </a:lnSpc>
              <a:spcBef>
                <a:spcPts val="500"/>
              </a:spcBef>
              <a:buClr>
                <a:srgbClr val="000000"/>
              </a:buClr>
              <a:buSzPts val="2400"/>
              <a:buFont typeface="Times New Roman"/>
              <a:defRPr sz="2475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Pilot study to map the institutional infrastructure appropriately</a:t>
            </a:r>
          </a:p>
        </p:txBody>
      </p:sp>
      <p:grpSp>
        <p:nvGrpSpPr>
          <p:cNvPr id="298" name="Picture 59"/>
          <p:cNvGrpSpPr/>
          <p:nvPr/>
        </p:nvGrpSpPr>
        <p:grpSpPr>
          <a:xfrm>
            <a:off x="8458200" y="6019799"/>
            <a:ext cx="685800" cy="762001"/>
            <a:chOff x="0" y="0"/>
            <a:chExt cx="685800" cy="761999"/>
          </a:xfrm>
        </p:grpSpPr>
        <p:sp>
          <p:nvSpPr>
            <p:cNvPr id="296" name="Rectangle"/>
            <p:cNvSpPr/>
            <p:nvPr/>
          </p:nvSpPr>
          <p:spPr>
            <a:xfrm>
              <a:off x="0" y="23406"/>
              <a:ext cx="685800" cy="738594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pic>
          <p:nvPicPr>
            <p:cNvPr id="297" name="image2.png" descr="image2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-1"/>
              <a:ext cx="685800" cy="7385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262;p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indent="218687" algn="just" defTabSz="699801">
              <a:lnSpc>
                <a:spcPct val="83333"/>
              </a:lnSpc>
              <a:defRPr sz="574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indent="218687" algn="just" defTabSz="699801">
              <a:lnSpc>
                <a:spcPct val="119583"/>
              </a:lnSpc>
              <a:defRPr sz="3198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Open  Source  Digital  Platform  for  Landraces</a:t>
            </a:r>
            <a:r>
              <a:rPr sz="2050"/>
              <a:t> </a:t>
            </a:r>
          </a:p>
        </p:txBody>
      </p:sp>
      <p:sp>
        <p:nvSpPr>
          <p:cNvPr id="301" name="Google Shape;263;p3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anchor="ctr"/>
          <a:lstStyle/>
          <a:p>
            <a:pPr marL="342900" indent="-406389" algn="just">
              <a:lnSpc>
                <a:spcPct val="200000"/>
              </a:lnSpc>
              <a:spcBef>
                <a:spcPts val="600"/>
              </a:spcBef>
              <a:buClr>
                <a:srgbClr val="000000"/>
              </a:buClr>
              <a:buSzPts val="2700"/>
              <a:buFont typeface="Times New Roman"/>
              <a:defRPr sz="27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All  the  data  related  to  landraces  and operations  will  be  managed  through  an  open  source  digital  platform   </a:t>
            </a:r>
          </a:p>
          <a:p>
            <a:pPr marL="342900" indent="-406389" algn="just">
              <a:lnSpc>
                <a:spcPct val="200000"/>
              </a:lnSpc>
              <a:spcBef>
                <a:spcPts val="600"/>
              </a:spcBef>
              <a:buClr>
                <a:srgbClr val="000000"/>
              </a:buClr>
              <a:buSzPts val="2700"/>
              <a:buFont typeface="Times New Roman"/>
              <a:defRPr sz="27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These platform functionalities  will  be  further  developed  by  a  Working  Group </a:t>
            </a:r>
          </a:p>
        </p:txBody>
      </p:sp>
      <p:grpSp>
        <p:nvGrpSpPr>
          <p:cNvPr id="304" name="Picture 59"/>
          <p:cNvGrpSpPr/>
          <p:nvPr/>
        </p:nvGrpSpPr>
        <p:grpSpPr>
          <a:xfrm>
            <a:off x="8458200" y="6019799"/>
            <a:ext cx="685800" cy="762001"/>
            <a:chOff x="0" y="0"/>
            <a:chExt cx="685800" cy="761999"/>
          </a:xfrm>
        </p:grpSpPr>
        <p:sp>
          <p:nvSpPr>
            <p:cNvPr id="302" name="Rectangle"/>
            <p:cNvSpPr/>
            <p:nvPr/>
          </p:nvSpPr>
          <p:spPr>
            <a:xfrm>
              <a:off x="0" y="23406"/>
              <a:ext cx="685800" cy="738594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pic>
          <p:nvPicPr>
            <p:cNvPr id="303" name="image2.png" descr="image2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-1"/>
              <a:ext cx="685800" cy="7385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268;p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indent="194310" defTabSz="621791">
              <a:lnSpc>
                <a:spcPct val="119583"/>
              </a:lnSpc>
              <a:defRPr sz="30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Landrace Seed Centres</a:t>
            </a:r>
          </a:p>
        </p:txBody>
      </p:sp>
      <p:sp>
        <p:nvSpPr>
          <p:cNvPr id="307" name="Google Shape;269;p3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anchor="ctr"/>
          <a:lstStyle/>
          <a:p>
            <a:pPr marL="597391" indent="-398261" algn="just" defTabSz="1194785">
              <a:lnSpc>
                <a:spcPct val="107624"/>
              </a:lnSpc>
              <a:buClr>
                <a:srgbClr val="000000"/>
              </a:buClr>
              <a:buSzPts val="3000"/>
              <a:buFont typeface="Times New Roman"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FPOs  at  Block  level  to  get   registered   for   to enhance quality seed supply CSBs</a:t>
            </a:r>
            <a:endParaRPr sz="1900"/>
          </a:p>
          <a:p>
            <a:pPr marL="597391" indent="-398261" algn="just" defTabSz="1194785">
              <a:lnSpc>
                <a:spcPct val="107624"/>
              </a:lnSpc>
              <a:buClr>
                <a:srgbClr val="000000"/>
              </a:buClr>
              <a:buSzPts val="3000"/>
              <a:buFont typeface="Times New Roman"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FPOs should have interest and experience in seed business. </a:t>
            </a:r>
            <a:endParaRPr sz="1900"/>
          </a:p>
          <a:p>
            <a:pPr marL="597391" indent="-398261" algn="just" defTabSz="1194785">
              <a:lnSpc>
                <a:spcPct val="107624"/>
              </a:lnSpc>
              <a:buClr>
                <a:srgbClr val="000000"/>
              </a:buClr>
              <a:buSzPts val="3000"/>
              <a:buFont typeface="Times New Roman"/>
              <a:defRPr sz="3000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Para Seed Certifiers </a:t>
            </a:r>
            <a:r>
              <a:rPr i="0"/>
              <a:t>who will be trained and support the latter in certification of landraces. </a:t>
            </a:r>
            <a:endParaRPr sz="1900"/>
          </a:p>
          <a:p>
            <a:pPr marL="597391" indent="-398261" algn="just" defTabSz="1194785">
              <a:lnSpc>
                <a:spcPct val="107624"/>
              </a:lnSpc>
              <a:buClr>
                <a:srgbClr val="000000"/>
              </a:buClr>
              <a:buSzPts val="3000"/>
              <a:buFont typeface="Times New Roman"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 FPOs will be technically supported by CSOs/ NGOs for the initial period.</a:t>
            </a:r>
          </a:p>
        </p:txBody>
      </p:sp>
      <p:grpSp>
        <p:nvGrpSpPr>
          <p:cNvPr id="310" name="Picture 59"/>
          <p:cNvGrpSpPr/>
          <p:nvPr/>
        </p:nvGrpSpPr>
        <p:grpSpPr>
          <a:xfrm>
            <a:off x="8458200" y="6019799"/>
            <a:ext cx="685800" cy="762001"/>
            <a:chOff x="0" y="0"/>
            <a:chExt cx="685800" cy="761999"/>
          </a:xfrm>
        </p:grpSpPr>
        <p:sp>
          <p:nvSpPr>
            <p:cNvPr id="308" name="Rectangle"/>
            <p:cNvSpPr/>
            <p:nvPr/>
          </p:nvSpPr>
          <p:spPr>
            <a:xfrm>
              <a:off x="0" y="23406"/>
              <a:ext cx="685800" cy="738594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pic>
          <p:nvPicPr>
            <p:cNvPr id="309" name="image2.png" descr="image2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-1"/>
              <a:ext cx="685800" cy="7385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296;p3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500" b="1">
                <a:solidFill>
                  <a:srgbClr val="1B212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Establishing Biodiversity Blocks</a:t>
            </a:r>
          </a:p>
        </p:txBody>
      </p:sp>
      <p:sp>
        <p:nvSpPr>
          <p:cNvPr id="313" name="Google Shape;297;p3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anchor="ctr"/>
          <a:lstStyle/>
          <a:p>
            <a:pPr indent="-406389">
              <a:lnSpc>
                <a:spcPct val="135000"/>
              </a:lnSpc>
              <a:spcBef>
                <a:spcPts val="0"/>
              </a:spcBef>
              <a:buClr>
                <a:srgbClr val="1B212C"/>
              </a:buClr>
              <a:buSzPts val="2500"/>
              <a:buFont typeface="Times New Roman"/>
              <a:defRPr sz="2500">
                <a:solidFill>
                  <a:srgbClr val="1B212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Melas, Fairs, local markets - Local needs and demand </a:t>
            </a:r>
            <a:endParaRPr sz="2200"/>
          </a:p>
          <a:p>
            <a:pPr indent="-406389">
              <a:lnSpc>
                <a:spcPct val="135000"/>
              </a:lnSpc>
              <a:spcBef>
                <a:spcPts val="0"/>
              </a:spcBef>
              <a:buClr>
                <a:srgbClr val="1B212C"/>
              </a:buClr>
              <a:buSzPts val="2500"/>
              <a:buFont typeface="Times New Roman"/>
              <a:defRPr sz="2500">
                <a:solidFill>
                  <a:srgbClr val="1B212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Prioritise crops and landraces</a:t>
            </a:r>
            <a:endParaRPr sz="2200"/>
          </a:p>
          <a:p>
            <a:pPr indent="-406389">
              <a:lnSpc>
                <a:spcPct val="135000"/>
              </a:lnSpc>
              <a:spcBef>
                <a:spcPts val="0"/>
              </a:spcBef>
              <a:buClr>
                <a:srgbClr val="1B212C"/>
              </a:buClr>
              <a:buSzPts val="2500"/>
              <a:buFont typeface="Times New Roman"/>
              <a:defRPr sz="2500">
                <a:solidFill>
                  <a:srgbClr val="1B212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Seed and Field Standards of Landraces </a:t>
            </a:r>
            <a:endParaRPr sz="2200"/>
          </a:p>
          <a:p>
            <a:pPr indent="-406389">
              <a:lnSpc>
                <a:spcPct val="135000"/>
              </a:lnSpc>
              <a:spcBef>
                <a:spcPts val="0"/>
              </a:spcBef>
              <a:buClr>
                <a:srgbClr val="1B212C"/>
              </a:buClr>
              <a:buSzPts val="2500"/>
              <a:buFont typeface="Times New Roman"/>
              <a:defRPr sz="2500">
                <a:solidFill>
                  <a:srgbClr val="1B212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Isolation distance and reproductive system</a:t>
            </a:r>
            <a:endParaRPr sz="2200"/>
          </a:p>
          <a:p>
            <a:pPr indent="-406389">
              <a:lnSpc>
                <a:spcPct val="135000"/>
              </a:lnSpc>
              <a:spcBef>
                <a:spcPts val="0"/>
              </a:spcBef>
              <a:buClr>
                <a:srgbClr val="1B212C"/>
              </a:buClr>
              <a:buSzPts val="2500"/>
              <a:buFont typeface="Times New Roman"/>
              <a:defRPr sz="2500">
                <a:solidFill>
                  <a:srgbClr val="1B212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Genetic Purity - Principal trait </a:t>
            </a:r>
            <a:endParaRPr sz="2200"/>
          </a:p>
          <a:p>
            <a:pPr indent="-406389">
              <a:lnSpc>
                <a:spcPct val="135000"/>
              </a:lnSpc>
              <a:spcBef>
                <a:spcPts val="0"/>
              </a:spcBef>
              <a:buClr>
                <a:srgbClr val="1B212C"/>
              </a:buClr>
              <a:buSzPts val="2500"/>
              <a:buFont typeface="Times New Roman"/>
              <a:defRPr sz="2500">
                <a:solidFill>
                  <a:srgbClr val="1B212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Biodiversity Blocks - Farmer visits - selection</a:t>
            </a:r>
            <a:endParaRPr sz="2200"/>
          </a:p>
          <a:p>
            <a:pPr indent="-406389">
              <a:lnSpc>
                <a:spcPct val="135000"/>
              </a:lnSpc>
              <a:spcBef>
                <a:spcPts val="0"/>
              </a:spcBef>
              <a:buClr>
                <a:srgbClr val="1B212C"/>
              </a:buClr>
              <a:buSzPts val="2500"/>
              <a:buFont typeface="Times New Roman"/>
              <a:defRPr sz="2500">
                <a:solidFill>
                  <a:srgbClr val="1B212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Research and Innovation</a:t>
            </a:r>
            <a:endParaRPr sz="2200"/>
          </a:p>
          <a:p>
            <a:pPr indent="-406389">
              <a:lnSpc>
                <a:spcPct val="135000"/>
              </a:lnSpc>
              <a:spcBef>
                <a:spcPts val="0"/>
              </a:spcBef>
              <a:buClr>
                <a:srgbClr val="1B212C"/>
              </a:buClr>
              <a:buSzPts val="2500"/>
              <a:buFont typeface="Times New Roman"/>
              <a:defRPr sz="2500">
                <a:solidFill>
                  <a:srgbClr val="1B212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Local production and local consumption</a:t>
            </a:r>
          </a:p>
        </p:txBody>
      </p:sp>
      <p:grpSp>
        <p:nvGrpSpPr>
          <p:cNvPr id="316" name="Picture 59"/>
          <p:cNvGrpSpPr/>
          <p:nvPr/>
        </p:nvGrpSpPr>
        <p:grpSpPr>
          <a:xfrm>
            <a:off x="8458200" y="6019799"/>
            <a:ext cx="685800" cy="762001"/>
            <a:chOff x="0" y="0"/>
            <a:chExt cx="685800" cy="761999"/>
          </a:xfrm>
        </p:grpSpPr>
        <p:sp>
          <p:nvSpPr>
            <p:cNvPr id="314" name="Rectangle"/>
            <p:cNvSpPr/>
            <p:nvPr/>
          </p:nvSpPr>
          <p:spPr>
            <a:xfrm>
              <a:off x="0" y="23406"/>
              <a:ext cx="685800" cy="738594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pic>
          <p:nvPicPr>
            <p:cNvPr id="315" name="image2.png" descr="image2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-1"/>
              <a:ext cx="685800" cy="7385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Conclusion: Farmer Seed Sovereignt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t>Conclusion: Farmer Seed Sovereignty </a:t>
            </a:r>
          </a:p>
        </p:txBody>
      </p:sp>
      <p:sp>
        <p:nvSpPr>
          <p:cNvPr id="319" name="Promote Landraces for Inclusiveness, Equity and Sustainability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204196" indent="-390451" algn="just">
              <a:spcBef>
                <a:spcPts val="600"/>
              </a:spcBef>
              <a:buSzPts val="2500"/>
              <a:defRPr sz="2500"/>
            </a:pPr>
            <a:endParaRPr/>
          </a:p>
          <a:p>
            <a:pPr marL="204195" indent="-390450" algn="just">
              <a:spcBef>
                <a:spcPts val="500"/>
              </a:spcBef>
              <a:buSzPts val="2500"/>
              <a:defRPr sz="2500"/>
            </a:pPr>
            <a:r>
              <a:t>Promote Landraces for Inclusiveness, Equity and Sustainability</a:t>
            </a:r>
          </a:p>
          <a:p>
            <a:pPr marL="204195" indent="-390450" algn="just">
              <a:spcBef>
                <a:spcPts val="600"/>
              </a:spcBef>
              <a:buSzPts val="2500"/>
              <a:defRPr sz="2500"/>
            </a:pPr>
            <a:endParaRPr/>
          </a:p>
          <a:p>
            <a:pPr marL="204195" indent="-390450" algn="just">
              <a:spcBef>
                <a:spcPts val="500"/>
              </a:spcBef>
              <a:buSzPts val="2500"/>
              <a:defRPr sz="2500"/>
            </a:pPr>
            <a:r>
              <a:t>Adapt Alternative Seed System</a:t>
            </a:r>
          </a:p>
          <a:p>
            <a:pPr marL="204195" indent="-390450" algn="just">
              <a:spcBef>
                <a:spcPts val="600"/>
              </a:spcBef>
              <a:buSzPts val="2500"/>
              <a:defRPr sz="2500"/>
            </a:pPr>
            <a:endParaRPr/>
          </a:p>
          <a:p>
            <a:pPr marL="204195" indent="-390450" algn="just">
              <a:spcBef>
                <a:spcPts val="500"/>
              </a:spcBef>
              <a:buSzPts val="2500"/>
              <a:defRPr sz="2500"/>
            </a:pPr>
            <a:r>
              <a:t>Develop critical mass of para seed certifiers</a:t>
            </a:r>
          </a:p>
          <a:p>
            <a:pPr marL="204195" indent="-390450" algn="just">
              <a:spcBef>
                <a:spcPts val="600"/>
              </a:spcBef>
              <a:buSzPts val="2500"/>
              <a:defRPr sz="2500"/>
            </a:pPr>
            <a:endParaRPr/>
          </a:p>
          <a:p>
            <a:pPr marL="204195" indent="-390450" algn="just">
              <a:spcBef>
                <a:spcPts val="500"/>
              </a:spcBef>
              <a:buSzPts val="2500"/>
              <a:defRPr sz="2500"/>
            </a:pPr>
            <a:r>
              <a:t>Local Production and local consumption </a:t>
            </a:r>
          </a:p>
        </p:txBody>
      </p:sp>
      <p:grpSp>
        <p:nvGrpSpPr>
          <p:cNvPr id="322" name="Picture 59"/>
          <p:cNvGrpSpPr/>
          <p:nvPr/>
        </p:nvGrpSpPr>
        <p:grpSpPr>
          <a:xfrm>
            <a:off x="8458200" y="6019799"/>
            <a:ext cx="685800" cy="762001"/>
            <a:chOff x="0" y="0"/>
            <a:chExt cx="685800" cy="761999"/>
          </a:xfrm>
        </p:grpSpPr>
        <p:sp>
          <p:nvSpPr>
            <p:cNvPr id="320" name="Rectangle"/>
            <p:cNvSpPr/>
            <p:nvPr/>
          </p:nvSpPr>
          <p:spPr>
            <a:xfrm>
              <a:off x="0" y="23406"/>
              <a:ext cx="685800" cy="738594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pic>
          <p:nvPicPr>
            <p:cNvPr id="321" name="image2.png" descr="image2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-1"/>
              <a:ext cx="685800" cy="7385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Title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Thankyou</a:t>
            </a:r>
          </a:p>
        </p:txBody>
      </p:sp>
      <p:grpSp>
        <p:nvGrpSpPr>
          <p:cNvPr id="327" name="Picture 59"/>
          <p:cNvGrpSpPr/>
          <p:nvPr/>
        </p:nvGrpSpPr>
        <p:grpSpPr>
          <a:xfrm>
            <a:off x="2667000" y="1676400"/>
            <a:ext cx="3801892" cy="4961470"/>
            <a:chOff x="0" y="0"/>
            <a:chExt cx="3801891" cy="4961469"/>
          </a:xfrm>
        </p:grpSpPr>
        <p:sp>
          <p:nvSpPr>
            <p:cNvPr id="325" name="Rectangle"/>
            <p:cNvSpPr/>
            <p:nvPr/>
          </p:nvSpPr>
          <p:spPr>
            <a:xfrm>
              <a:off x="0" y="152400"/>
              <a:ext cx="3801892" cy="4809070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pic>
          <p:nvPicPr>
            <p:cNvPr id="326" name="image2.png" descr="image2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3801892" cy="480907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30" name="Picture 59"/>
          <p:cNvGrpSpPr/>
          <p:nvPr/>
        </p:nvGrpSpPr>
        <p:grpSpPr>
          <a:xfrm>
            <a:off x="8458200" y="6019799"/>
            <a:ext cx="685800" cy="762001"/>
            <a:chOff x="0" y="0"/>
            <a:chExt cx="685800" cy="761999"/>
          </a:xfrm>
        </p:grpSpPr>
        <p:sp>
          <p:nvSpPr>
            <p:cNvPr id="328" name="Rectangle"/>
            <p:cNvSpPr/>
            <p:nvPr/>
          </p:nvSpPr>
          <p:spPr>
            <a:xfrm>
              <a:off x="0" y="23406"/>
              <a:ext cx="685800" cy="738594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pic>
          <p:nvPicPr>
            <p:cNvPr id="329" name="image2.png" descr="image2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-1"/>
              <a:ext cx="685800" cy="7385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33" name="Picture 59"/>
          <p:cNvGrpSpPr/>
          <p:nvPr/>
        </p:nvGrpSpPr>
        <p:grpSpPr>
          <a:xfrm>
            <a:off x="8610600" y="6172199"/>
            <a:ext cx="685800" cy="762001"/>
            <a:chOff x="0" y="0"/>
            <a:chExt cx="685800" cy="761999"/>
          </a:xfrm>
        </p:grpSpPr>
        <p:sp>
          <p:nvSpPr>
            <p:cNvPr id="331" name="Rectangle"/>
            <p:cNvSpPr/>
            <p:nvPr/>
          </p:nvSpPr>
          <p:spPr>
            <a:xfrm>
              <a:off x="0" y="23406"/>
              <a:ext cx="685800" cy="738594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pic>
          <p:nvPicPr>
            <p:cNvPr id="332" name="image2.png" descr="image2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-1"/>
              <a:ext cx="685800" cy="7385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 Placeholder 4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/>
          <a:lstStyle/>
          <a:p>
            <a:r>
              <a:t>Varieties- Relevant Act (s)</a:t>
            </a:r>
          </a:p>
        </p:txBody>
      </p:sp>
      <p:sp>
        <p:nvSpPr>
          <p:cNvPr id="131" name="Content Placeholder 5"/>
          <p:cNvSpPr txBox="1"/>
          <p:nvPr/>
        </p:nvSpPr>
        <p:spPr>
          <a:xfrm>
            <a:off x="457200" y="2174875"/>
            <a:ext cx="4040188" cy="3951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marL="322325" indent="-322325" defTabSz="429768">
              <a:lnSpc>
                <a:spcPts val="3500"/>
              </a:lnSpc>
              <a:spcBef>
                <a:spcPts val="1100"/>
              </a:spcBef>
              <a:buSzPct val="100000"/>
              <a:buFont typeface="Arial"/>
              <a:buChar char="•"/>
              <a:defRPr sz="1504"/>
            </a:pPr>
            <a:r>
              <a:t>Agric Scientists from Public and private sectors: All breeding or improvement approaches including genetically modified methods (transgenics). ;GMOs have to go through IBSC, RCGM and GEAC approvals</a:t>
            </a:r>
            <a:endParaRPr sz="469"/>
          </a:p>
          <a:p>
            <a:pPr marL="322325" indent="-322325" defTabSz="429768">
              <a:lnSpc>
                <a:spcPts val="3500"/>
              </a:lnSpc>
              <a:spcBef>
                <a:spcPts val="1100"/>
              </a:spcBef>
              <a:buSzPct val="100000"/>
              <a:buFont typeface="Arial"/>
              <a:buChar char="•"/>
              <a:defRPr sz="1504" b="1"/>
            </a:pPr>
            <a:r>
              <a:t>Farmers:</a:t>
            </a:r>
            <a:r>
              <a:rPr b="0"/>
              <a:t> Can develop a new variety by selection, crossing or hybridization. No GMOs from farmers</a:t>
            </a:r>
          </a:p>
        </p:txBody>
      </p:sp>
      <p:sp>
        <p:nvSpPr>
          <p:cNvPr id="132" name="Text Placeholder 6"/>
          <p:cNvSpPr>
            <a:spLocks noGrp="1"/>
          </p:cNvSpPr>
          <p:nvPr>
            <p:ph type="body" idx="13"/>
          </p:nvPr>
        </p:nvSpPr>
        <p:spPr>
          <a:xfrm>
            <a:off x="4495800" y="1535111"/>
            <a:ext cx="4419600" cy="67469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 marL="0" indent="0" defTabSz="841247">
              <a:spcBef>
                <a:spcPts val="400"/>
              </a:spcBef>
              <a:buSzTx/>
              <a:buFontTx/>
              <a:buNone/>
              <a:defRPr sz="2024" b="1"/>
            </a:lvl1pPr>
          </a:lstStyle>
          <a:p>
            <a:r>
              <a:t>Farmer Varieties (FV)/Landraces (LR)</a:t>
            </a:r>
          </a:p>
        </p:txBody>
      </p:sp>
      <p:sp>
        <p:nvSpPr>
          <p:cNvPr id="133" name="Content Placeholder 7"/>
          <p:cNvSpPr txBox="1"/>
          <p:nvPr/>
        </p:nvSpPr>
        <p:spPr>
          <a:xfrm>
            <a:off x="4645025" y="2174875"/>
            <a:ext cx="4041775" cy="3951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marL="342900" indent="-342900">
              <a:spcBef>
                <a:spcPts val="300"/>
              </a:spcBef>
              <a:defRPr sz="1600"/>
            </a:pPr>
            <a:endParaRPr/>
          </a:p>
          <a:p>
            <a:pPr marL="342900" indent="-342900">
              <a:spcBef>
                <a:spcPts val="300"/>
              </a:spcBef>
              <a:defRPr sz="1600"/>
            </a:pPr>
            <a:r>
              <a:t>FVs and LRs are not considered as new varieties</a:t>
            </a:r>
          </a:p>
        </p:txBody>
      </p:sp>
      <p:grpSp>
        <p:nvGrpSpPr>
          <p:cNvPr id="136" name="Picture 59"/>
          <p:cNvGrpSpPr/>
          <p:nvPr/>
        </p:nvGrpSpPr>
        <p:grpSpPr>
          <a:xfrm>
            <a:off x="8458200" y="6019799"/>
            <a:ext cx="685800" cy="762001"/>
            <a:chOff x="0" y="0"/>
            <a:chExt cx="685800" cy="761999"/>
          </a:xfrm>
        </p:grpSpPr>
        <p:sp>
          <p:nvSpPr>
            <p:cNvPr id="134" name="Rectangle"/>
            <p:cNvSpPr/>
            <p:nvPr/>
          </p:nvSpPr>
          <p:spPr>
            <a:xfrm>
              <a:off x="0" y="23406"/>
              <a:ext cx="685800" cy="738594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pic>
          <p:nvPicPr>
            <p:cNvPr id="135" name="image2.png" descr="image2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-1"/>
              <a:ext cx="685800" cy="7385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itle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Identification Process..</a:t>
            </a:r>
          </a:p>
        </p:txBody>
      </p:sp>
      <p:sp>
        <p:nvSpPr>
          <p:cNvPr id="139" name="Content Placeholder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algn="just" defTabSz="905255">
              <a:spcBef>
                <a:spcPts val="900"/>
              </a:spcBef>
              <a:defRPr sz="2600"/>
            </a:pPr>
            <a:r>
              <a:t>SVRC: Provinces or States can decide their own approach to identify new variety. </a:t>
            </a:r>
          </a:p>
          <a:p>
            <a:pPr algn="just" defTabSz="905255">
              <a:spcBef>
                <a:spcPts val="900"/>
              </a:spcBef>
              <a:defRPr sz="2600"/>
            </a:pPr>
            <a:r>
              <a:t>Yield, quality and pest resistance traits are considered. Release may be for the entire state or select agro ecological zones. State notifies the new varieties identified in each crop. </a:t>
            </a:r>
          </a:p>
          <a:p>
            <a:pPr algn="just" defTabSz="905255">
              <a:spcBef>
                <a:spcPts val="900"/>
              </a:spcBef>
              <a:defRPr sz="2600"/>
            </a:pPr>
            <a:r>
              <a:t>CVRC: AICRP guidelines for testing and identification (crop-wise) available in public domain. New Variety identified by the Committee will be notified through a gazette notification. </a:t>
            </a:r>
          </a:p>
        </p:txBody>
      </p:sp>
      <p:grpSp>
        <p:nvGrpSpPr>
          <p:cNvPr id="142" name="Picture 59"/>
          <p:cNvGrpSpPr/>
          <p:nvPr/>
        </p:nvGrpSpPr>
        <p:grpSpPr>
          <a:xfrm>
            <a:off x="8458200" y="6019799"/>
            <a:ext cx="685800" cy="762001"/>
            <a:chOff x="0" y="0"/>
            <a:chExt cx="685800" cy="761999"/>
          </a:xfrm>
        </p:grpSpPr>
        <p:sp>
          <p:nvSpPr>
            <p:cNvPr id="140" name="Rectangle"/>
            <p:cNvSpPr/>
            <p:nvPr/>
          </p:nvSpPr>
          <p:spPr>
            <a:xfrm>
              <a:off x="0" y="23406"/>
              <a:ext cx="685800" cy="738594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pic>
          <p:nvPicPr>
            <p:cNvPr id="141" name="image2.png" descr="image2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-1"/>
              <a:ext cx="685800" cy="7385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..Identification Process</a:t>
            </a:r>
          </a:p>
        </p:txBody>
      </p:sp>
      <p:sp>
        <p:nvSpPr>
          <p:cNvPr id="145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36042" indent="-336042" algn="just" defTabSz="887149">
              <a:spcBef>
                <a:spcPts val="800"/>
              </a:spcBef>
              <a:defRPr sz="2156"/>
            </a:pPr>
            <a:r>
              <a:t>S</a:t>
            </a:r>
            <a:r>
              <a:rPr sz="2450"/>
              <a:t>VRC to CVRC: Proposal submitted by SVRC with one year testing as per AICRP guidelines to release and notify by the CVRC. </a:t>
            </a:r>
          </a:p>
          <a:p>
            <a:pPr marL="336042" indent="-336042" algn="just" defTabSz="887149">
              <a:spcBef>
                <a:spcPts val="800"/>
              </a:spcBef>
              <a:defRPr sz="2450"/>
            </a:pPr>
            <a:r>
              <a:t>Private seed industry: Independent mechanism in place</a:t>
            </a:r>
          </a:p>
          <a:p>
            <a:pPr marL="336042" indent="-336042" algn="just" defTabSz="887149">
              <a:spcBef>
                <a:spcPts val="800"/>
              </a:spcBef>
              <a:defRPr sz="2450"/>
            </a:pPr>
            <a:r>
              <a:t>Farmer Variety: In PPVFRA, have to pass through DUS testing. Some  standards relaxed. </a:t>
            </a:r>
          </a:p>
          <a:p>
            <a:pPr marL="336042" indent="-336042" algn="just" defTabSz="887149">
              <a:spcBef>
                <a:spcPts val="800"/>
              </a:spcBef>
              <a:defRPr sz="2450"/>
            </a:pPr>
            <a:r>
              <a:t>Ownership certificate is issued to the applicant (s) \</a:t>
            </a:r>
          </a:p>
          <a:p>
            <a:pPr marL="336042" indent="-336042" algn="just" defTabSz="887149">
              <a:spcBef>
                <a:spcPts val="800"/>
              </a:spcBef>
              <a:defRPr sz="2450"/>
            </a:pPr>
            <a:r>
              <a:t>Mainstreaming Landrace or Farmer Variety that is not registered with PPVFRA: Alternative Seed System as proposed in OMM under No ownership and remain in  pubic domain</a:t>
            </a:r>
          </a:p>
        </p:txBody>
      </p:sp>
      <p:grpSp>
        <p:nvGrpSpPr>
          <p:cNvPr id="148" name="Picture 59"/>
          <p:cNvGrpSpPr/>
          <p:nvPr/>
        </p:nvGrpSpPr>
        <p:grpSpPr>
          <a:xfrm>
            <a:off x="8458200" y="6019799"/>
            <a:ext cx="685800" cy="762001"/>
            <a:chOff x="0" y="0"/>
            <a:chExt cx="685800" cy="761999"/>
          </a:xfrm>
        </p:grpSpPr>
        <p:sp>
          <p:nvSpPr>
            <p:cNvPr id="146" name="Rectangle"/>
            <p:cNvSpPr/>
            <p:nvPr/>
          </p:nvSpPr>
          <p:spPr>
            <a:xfrm>
              <a:off x="0" y="23406"/>
              <a:ext cx="685800" cy="738594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pic>
          <p:nvPicPr>
            <p:cNvPr id="147" name="image2.png" descr="image2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-1"/>
              <a:ext cx="685800" cy="7385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Release and Maintenance..</a:t>
            </a:r>
          </a:p>
        </p:txBody>
      </p:sp>
      <p:sp>
        <p:nvSpPr>
          <p:cNvPr id="151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533400" y="17526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indent="-342900" defTabSz="905255">
              <a:lnSpc>
                <a:spcPct val="80000"/>
              </a:lnSpc>
              <a:spcBef>
                <a:spcPts val="900"/>
              </a:spcBef>
              <a:defRPr sz="2600"/>
            </a:pPr>
            <a:r>
              <a:t>All notified varieties quality parameters are monitored under Seed Act 1966 - punishable offences under the Act. </a:t>
            </a:r>
          </a:p>
          <a:p>
            <a:pPr marL="342900" indent="-342900" defTabSz="905255">
              <a:lnSpc>
                <a:spcPct val="80000"/>
              </a:lnSpc>
              <a:spcBef>
                <a:spcPts val="900"/>
              </a:spcBef>
              <a:defRPr sz="2600"/>
            </a:pPr>
            <a:r>
              <a:t>Varieties released by Private Industry have to be registered with the State Govts for sale-  declare the performance under defined conditions.</a:t>
            </a:r>
          </a:p>
          <a:p>
            <a:pPr marL="342900" indent="-342900" defTabSz="905255">
              <a:lnSpc>
                <a:spcPct val="80000"/>
              </a:lnSpc>
              <a:spcBef>
                <a:spcPts val="900"/>
              </a:spcBef>
              <a:defRPr sz="2600"/>
            </a:pPr>
            <a:r>
              <a:t>Farmer Varieties or Landraces can be multiplied and distributed free of cost or at a cost by the State Govts under different schemes of central or state Govts.</a:t>
            </a:r>
          </a:p>
          <a:p>
            <a:pPr marL="342900" indent="-342900" defTabSz="905255">
              <a:lnSpc>
                <a:spcPct val="80000"/>
              </a:lnSpc>
              <a:spcBef>
                <a:spcPts val="900"/>
              </a:spcBef>
              <a:defRPr sz="2600"/>
            </a:pPr>
            <a:r>
              <a:t>Genetic purity and other trait  standards maintenance is the responsibility of the breeder or institute that releases through CVRC or SVRC.</a:t>
            </a:r>
          </a:p>
        </p:txBody>
      </p:sp>
      <p:grpSp>
        <p:nvGrpSpPr>
          <p:cNvPr id="154" name="Picture 59"/>
          <p:cNvGrpSpPr/>
          <p:nvPr/>
        </p:nvGrpSpPr>
        <p:grpSpPr>
          <a:xfrm>
            <a:off x="8458200" y="6019799"/>
            <a:ext cx="685800" cy="762001"/>
            <a:chOff x="0" y="0"/>
            <a:chExt cx="685800" cy="761999"/>
          </a:xfrm>
        </p:grpSpPr>
        <p:sp>
          <p:nvSpPr>
            <p:cNvPr id="152" name="Rectangle"/>
            <p:cNvSpPr/>
            <p:nvPr/>
          </p:nvSpPr>
          <p:spPr>
            <a:xfrm>
              <a:off x="0" y="23406"/>
              <a:ext cx="685800" cy="738594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pic>
          <p:nvPicPr>
            <p:cNvPr id="153" name="image2.png" descr="image2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-1"/>
              <a:ext cx="685800" cy="7385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..Release and Maintenance</a:t>
            </a:r>
          </a:p>
        </p:txBody>
      </p:sp>
      <p:sp>
        <p:nvSpPr>
          <p:cNvPr id="157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defTabSz="905255">
              <a:spcBef>
                <a:spcPts val="900"/>
              </a:spcBef>
              <a:defRPr sz="2200"/>
            </a:pPr>
            <a:endParaRPr/>
          </a:p>
          <a:p>
            <a:pPr defTabSz="905255">
              <a:spcBef>
                <a:spcPts val="900"/>
              </a:spcBef>
              <a:defRPr sz="2200"/>
            </a:pPr>
            <a:endParaRPr/>
          </a:p>
          <a:p>
            <a:pPr marL="342900" indent="-342900" defTabSz="905255">
              <a:spcBef>
                <a:spcPts val="900"/>
              </a:spcBef>
              <a:defRPr sz="3000"/>
            </a:pPr>
            <a:r>
              <a:t>Private Industry releases commercialized are responsible and the state govt may impose penalties for non performance of declared traits.</a:t>
            </a:r>
          </a:p>
          <a:p>
            <a:pPr marL="342900" indent="-342900" defTabSz="905255">
              <a:spcBef>
                <a:spcPts val="900"/>
              </a:spcBef>
              <a:defRPr sz="3000"/>
            </a:pPr>
            <a:r>
              <a:t>No standards for FVs or LRs are verified or monitored except as proposed and pilot testing in OMM </a:t>
            </a:r>
          </a:p>
        </p:txBody>
      </p:sp>
      <p:grpSp>
        <p:nvGrpSpPr>
          <p:cNvPr id="160" name="Picture 59"/>
          <p:cNvGrpSpPr/>
          <p:nvPr/>
        </p:nvGrpSpPr>
        <p:grpSpPr>
          <a:xfrm>
            <a:off x="8458200" y="6019799"/>
            <a:ext cx="685800" cy="762001"/>
            <a:chOff x="0" y="0"/>
            <a:chExt cx="685800" cy="761999"/>
          </a:xfrm>
        </p:grpSpPr>
        <p:sp>
          <p:nvSpPr>
            <p:cNvPr id="158" name="Rectangle"/>
            <p:cNvSpPr/>
            <p:nvPr/>
          </p:nvSpPr>
          <p:spPr>
            <a:xfrm>
              <a:off x="0" y="23406"/>
              <a:ext cx="685800" cy="738594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pic>
          <p:nvPicPr>
            <p:cNvPr id="159" name="image2.png" descr="image2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-1"/>
              <a:ext cx="685800" cy="7385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Sales and Promotion</a:t>
            </a:r>
          </a:p>
        </p:txBody>
      </p:sp>
      <p:sp>
        <p:nvSpPr>
          <p:cNvPr id="163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39471" indent="-339471" defTabSz="896202">
              <a:spcBef>
                <a:spcPts val="800"/>
              </a:spcBef>
              <a:defRPr sz="2376"/>
            </a:pPr>
            <a:r>
              <a:t>Commercial sale with labelling; Ownership as per release records </a:t>
            </a:r>
          </a:p>
          <a:p>
            <a:pPr marL="339471" indent="-339471" defTabSz="896202">
              <a:spcBef>
                <a:spcPts val="800"/>
              </a:spcBef>
              <a:defRPr sz="2376"/>
            </a:pPr>
            <a:r>
              <a:t>Farmers: Free to cultivate and share at a cost with other farmers without any branding or labelling</a:t>
            </a:r>
          </a:p>
          <a:p>
            <a:pPr marL="339471" indent="-339471" defTabSz="896202">
              <a:spcBef>
                <a:spcPts val="800"/>
              </a:spcBef>
              <a:defRPr sz="2376"/>
            </a:pPr>
            <a:r>
              <a:t>Ownership for only FVs registered with PPVFRA</a:t>
            </a:r>
          </a:p>
          <a:p>
            <a:pPr marL="339471" indent="-339471" defTabSz="896202">
              <a:spcBef>
                <a:spcPts val="800"/>
              </a:spcBef>
              <a:defRPr sz="2376"/>
            </a:pPr>
            <a:r>
              <a:t>All other FVs and LRs will remain in the public domain</a:t>
            </a:r>
          </a:p>
          <a:p>
            <a:pPr marL="339471" indent="-339471" defTabSz="896202">
              <a:spcBef>
                <a:spcPts val="800"/>
              </a:spcBef>
              <a:defRPr sz="2376"/>
            </a:pPr>
            <a:r>
              <a:t>Any farmer or scientist can register for a unique trait or traits with ICAR-NBPGR Germplasm Registration Mechanism</a:t>
            </a:r>
          </a:p>
          <a:p>
            <a:pPr marL="339471" indent="-339471" defTabSz="896202">
              <a:spcBef>
                <a:spcPts val="800"/>
              </a:spcBef>
              <a:defRPr sz="2376"/>
            </a:pPr>
            <a:r>
              <a:t>NGOs/ FAs/ FNs NBPGR/ Central Schemes may promote through different schemes for cultivation of FVs and LRs</a:t>
            </a:r>
          </a:p>
        </p:txBody>
      </p:sp>
      <p:grpSp>
        <p:nvGrpSpPr>
          <p:cNvPr id="166" name="Picture 59"/>
          <p:cNvGrpSpPr/>
          <p:nvPr/>
        </p:nvGrpSpPr>
        <p:grpSpPr>
          <a:xfrm>
            <a:off x="8458200" y="6019799"/>
            <a:ext cx="685800" cy="762001"/>
            <a:chOff x="0" y="0"/>
            <a:chExt cx="685800" cy="761999"/>
          </a:xfrm>
        </p:grpSpPr>
        <p:sp>
          <p:nvSpPr>
            <p:cNvPr id="164" name="Rectangle"/>
            <p:cNvSpPr/>
            <p:nvPr/>
          </p:nvSpPr>
          <p:spPr>
            <a:xfrm>
              <a:off x="0" y="23406"/>
              <a:ext cx="685800" cy="738594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pic>
          <p:nvPicPr>
            <p:cNvPr id="165" name="image2.png" descr="image2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-1"/>
              <a:ext cx="685800" cy="7385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1615</Words>
  <Application>Microsoft Office PowerPoint</Application>
  <PresentationFormat>On-screen Show (4:3)</PresentationFormat>
  <Paragraphs>242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Times New Roman</vt:lpstr>
      <vt:lpstr>Trebuchet MS</vt:lpstr>
      <vt:lpstr>Office Theme</vt:lpstr>
      <vt:lpstr>Seed Management:  Natural Farming</vt:lpstr>
      <vt:lpstr>Categories of Cultivars/ Seeds </vt:lpstr>
      <vt:lpstr>Rainfed areas contribution</vt:lpstr>
      <vt:lpstr>PowerPoint Presentation</vt:lpstr>
      <vt:lpstr>Identification Process..</vt:lpstr>
      <vt:lpstr>..Identification Process</vt:lpstr>
      <vt:lpstr>Release and Maintenance..</vt:lpstr>
      <vt:lpstr>..Release and Maintenance</vt:lpstr>
      <vt:lpstr>Sales and Promotion</vt:lpstr>
      <vt:lpstr>Marketing and Monitoring </vt:lpstr>
      <vt:lpstr>Rice Landraces From High Altitude Areas</vt:lpstr>
      <vt:lpstr>Rice Landraces From Different Parts of India</vt:lpstr>
      <vt:lpstr>Rice Landraces From Different Parts of India</vt:lpstr>
      <vt:lpstr>PowerPoint Presentation</vt:lpstr>
      <vt:lpstr>Status of Multi-locational trial in ragi – 2021-22 (Kharif)</vt:lpstr>
      <vt:lpstr>PowerPoint Presentation</vt:lpstr>
      <vt:lpstr>Kharif Trail</vt:lpstr>
      <vt:lpstr>PowerPoint Presentation</vt:lpstr>
      <vt:lpstr>Seed Value Chain</vt:lpstr>
      <vt:lpstr>Strategies for Conservation of Bioresources</vt:lpstr>
      <vt:lpstr>Material in the SVALBARD GLOBAL SEED VAULT</vt:lpstr>
      <vt:lpstr>CGIAR &amp; International Research Centre Germplasm holdings</vt:lpstr>
      <vt:lpstr>Key Process Outlined in SOP of Seed System for Landraces ..</vt:lpstr>
      <vt:lpstr>.. Key Process Outlined in SOP of Seed System for Landraces</vt:lpstr>
      <vt:lpstr>Standard   Operating   Protocols (SoP) for Landraces</vt:lpstr>
      <vt:lpstr>Institutional Arrangements (for the state of Odisha):</vt:lpstr>
      <vt:lpstr>A Landrace Varietal  Sub-Committee (LVSC)</vt:lpstr>
      <vt:lpstr>Odisha State Seed  and  Organic  Products   Certification  Agency </vt:lpstr>
      <vt:lpstr>The Genebank at  the  State  Seed  Testing  Laboratory </vt:lpstr>
      <vt:lpstr>Institutional Arrangement </vt:lpstr>
      <vt:lpstr> Open  Source  Digital  Platform  for  Landraces </vt:lpstr>
      <vt:lpstr>Landrace Seed Centres</vt:lpstr>
      <vt:lpstr>Establishing Biodiversity Blocks</vt:lpstr>
      <vt:lpstr>Conclusion: Farmer Seed Sovereignty </vt:lpstr>
      <vt:lpstr>Thankyou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Seed Management:  Natural Farming</dc:title>
  <dc:creator>Manage</dc:creator>
  <cp:lastModifiedBy>User</cp:lastModifiedBy>
  <cp:revision>1</cp:revision>
  <dcterms:modified xsi:type="dcterms:W3CDTF">2022-04-19T12:28:54Z</dcterms:modified>
</cp:coreProperties>
</file>